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256" r:id="rId2"/>
    <p:sldId id="295" r:id="rId3"/>
    <p:sldId id="296" r:id="rId4"/>
    <p:sldId id="291" r:id="rId5"/>
    <p:sldId id="281" r:id="rId6"/>
    <p:sldId id="282" r:id="rId7"/>
    <p:sldId id="283" r:id="rId8"/>
    <p:sldId id="304" r:id="rId9"/>
    <p:sldId id="305" r:id="rId10"/>
    <p:sldId id="284" r:id="rId11"/>
    <p:sldId id="280" r:id="rId12"/>
    <p:sldId id="300" r:id="rId13"/>
    <p:sldId id="262" r:id="rId14"/>
    <p:sldId id="263" r:id="rId15"/>
    <p:sldId id="257" r:id="rId16"/>
    <p:sldId id="294" r:id="rId17"/>
    <p:sldId id="260" r:id="rId18"/>
    <p:sldId id="258" r:id="rId19"/>
    <p:sldId id="259" r:id="rId20"/>
    <p:sldId id="261" r:id="rId21"/>
    <p:sldId id="293" r:id="rId22"/>
    <p:sldId id="299" r:id="rId23"/>
    <p:sldId id="292" r:id="rId24"/>
    <p:sldId id="268" r:id="rId25"/>
    <p:sldId id="286" r:id="rId26"/>
    <p:sldId id="297" r:id="rId27"/>
    <p:sldId id="298" r:id="rId28"/>
    <p:sldId id="306" r:id="rId29"/>
    <p:sldId id="264" r:id="rId30"/>
    <p:sldId id="265" r:id="rId31"/>
    <p:sldId id="307" r:id="rId32"/>
    <p:sldId id="308" r:id="rId33"/>
    <p:sldId id="288" r:id="rId34"/>
    <p:sldId id="289" r:id="rId35"/>
    <p:sldId id="290" r:id="rId36"/>
    <p:sldId id="301" r:id="rId37"/>
    <p:sldId id="302" r:id="rId38"/>
    <p:sldId id="303" r:id="rId39"/>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3" autoAdjust="0"/>
    <p:restoredTop sz="91183" autoAdjust="0"/>
  </p:normalViewPr>
  <p:slideViewPr>
    <p:cSldViewPr snapToGrid="0" snapToObjects="1">
      <p:cViewPr varScale="1">
        <p:scale>
          <a:sx n="152" d="100"/>
          <a:sy n="152" d="100"/>
        </p:scale>
        <p:origin x="-2080" y="-112"/>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6CE127D-B77E-DB4F-A6BB-63F4F4749650}" type="datetimeFigureOut">
              <a:rPr lang="de-DE" smtClean="0"/>
              <a:t>27.09.14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74484F-E7D5-134E-818F-6789F3E2BEC2}" type="slidenum">
              <a:rPr lang="de-DE" smtClean="0"/>
              <a:t>‹Nr.›</a:t>
            </a:fld>
            <a:endParaRPr lang="de-DE"/>
          </a:p>
        </p:txBody>
      </p:sp>
    </p:spTree>
    <p:extLst>
      <p:ext uri="{BB962C8B-B14F-4D97-AF65-F5344CB8AC3E}">
        <p14:creationId xmlns:p14="http://schemas.microsoft.com/office/powerpoint/2010/main" val="2344645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C54AE7-0184-0847-9CA5-7AF989199985}" type="datetimeFigureOut">
              <a:rPr lang="de-DE" smtClean="0"/>
              <a:t>27.09.14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29EC93-907B-474F-8FE8-3EBC71D39E09}" type="slidenum">
              <a:rPr lang="de-DE" smtClean="0"/>
              <a:t>‹Nr.›</a:t>
            </a:fld>
            <a:endParaRPr lang="de-DE"/>
          </a:p>
        </p:txBody>
      </p:sp>
    </p:spTree>
    <p:extLst>
      <p:ext uri="{BB962C8B-B14F-4D97-AF65-F5344CB8AC3E}">
        <p14:creationId xmlns:p14="http://schemas.microsoft.com/office/powerpoint/2010/main" val="38823807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de.wikipedia.org/wiki/Integrierter_Schaltkreis"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Das </a:t>
            </a:r>
            <a:r>
              <a:rPr lang="de-DE" b="1" dirty="0" err="1" smtClean="0"/>
              <a:t>mooresche</a:t>
            </a:r>
            <a:r>
              <a:rPr lang="de-DE" b="1" dirty="0" smtClean="0"/>
              <a:t> Gesetz</a:t>
            </a:r>
            <a:r>
              <a:rPr lang="de-DE" dirty="0" smtClean="0"/>
              <a:t> besagt, dass sich die Komplexität </a:t>
            </a:r>
            <a:r>
              <a:rPr lang="de-DE" dirty="0" smtClean="0">
                <a:hlinkClick r:id="rId3" tooltip="Integrierter Schaltkreis"/>
              </a:rPr>
              <a:t>integrierter Schaltkreise</a:t>
            </a:r>
            <a:r>
              <a:rPr lang="de-DE" dirty="0" smtClean="0"/>
              <a:t> mit minimalen Komponentenkosten regelmäßig verdoppelt; je nach Quelle werden 12 bis 24 Monate als Zeitraum genannt</a:t>
            </a:r>
            <a:r>
              <a:rPr lang="de-DE" dirty="0" smtClean="0"/>
              <a:t>.</a:t>
            </a:r>
            <a:endParaRPr lang="de-DE" dirty="0" smtClean="0"/>
          </a:p>
        </p:txBody>
      </p:sp>
      <p:sp>
        <p:nvSpPr>
          <p:cNvPr id="4" name="Foliennummernplatzhalter 3"/>
          <p:cNvSpPr>
            <a:spLocks noGrp="1"/>
          </p:cNvSpPr>
          <p:nvPr>
            <p:ph type="sldNum" sz="quarter" idx="10"/>
          </p:nvPr>
        </p:nvSpPr>
        <p:spPr/>
        <p:txBody>
          <a:bodyPr/>
          <a:lstStyle/>
          <a:p>
            <a:fld id="{B529EC93-907B-474F-8FE8-3EBC71D39E09}" type="slidenum">
              <a:rPr lang="de-DE" smtClean="0"/>
              <a:t>11</a:t>
            </a:fld>
            <a:endParaRPr lang="de-DE"/>
          </a:p>
        </p:txBody>
      </p:sp>
    </p:spTree>
    <p:extLst>
      <p:ext uri="{BB962C8B-B14F-4D97-AF65-F5344CB8AC3E}">
        <p14:creationId xmlns:p14="http://schemas.microsoft.com/office/powerpoint/2010/main" val="555099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Seit 2008 zeichnet Chris </a:t>
            </a:r>
            <a:r>
              <a:rPr lang="de-DE" dirty="0" err="1" smtClean="0"/>
              <a:t>Dancy</a:t>
            </a:r>
            <a:r>
              <a:rPr lang="de-DE" dirty="0" smtClean="0"/>
              <a:t> alle Daten über sich auf</a:t>
            </a:r>
            <a:r>
              <a:rPr lang="de-DE" baseline="0" dirty="0" smtClean="0"/>
              <a:t> und wertet diese aus</a:t>
            </a:r>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29</a:t>
            </a:fld>
            <a:endParaRPr lang="de-DE"/>
          </a:p>
        </p:txBody>
      </p:sp>
    </p:spTree>
    <p:extLst>
      <p:ext uri="{BB962C8B-B14F-4D97-AF65-F5344CB8AC3E}">
        <p14:creationId xmlns:p14="http://schemas.microsoft.com/office/powerpoint/2010/main" val="1873356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err="1" smtClean="0"/>
              <a:t>Jawbone</a:t>
            </a:r>
            <a:r>
              <a:rPr lang="de-DE" b="1" dirty="0" smtClean="0"/>
              <a:t> </a:t>
            </a:r>
            <a:r>
              <a:rPr lang="de-DE" b="1" dirty="0" err="1" smtClean="0"/>
              <a:t>Up</a:t>
            </a:r>
            <a:r>
              <a:rPr lang="de-DE" b="1" dirty="0" smtClean="0"/>
              <a:t>:</a:t>
            </a:r>
            <a:r>
              <a:rPr lang="de-DE" b="1" baseline="0" dirty="0" smtClean="0"/>
              <a:t> </a:t>
            </a:r>
            <a:r>
              <a:rPr lang="de-DE" baseline="0" dirty="0" smtClean="0"/>
              <a:t>Schrittmesser, Bewegungssensor</a:t>
            </a:r>
          </a:p>
          <a:p>
            <a:r>
              <a:rPr lang="de-DE" b="1" dirty="0" err="1" smtClean="0"/>
              <a:t>Pebble</a:t>
            </a:r>
            <a:r>
              <a:rPr lang="de-DE" b="1" dirty="0" smtClean="0"/>
              <a:t> </a:t>
            </a:r>
            <a:r>
              <a:rPr lang="de-DE" b="1" dirty="0" err="1" smtClean="0"/>
              <a:t>watch</a:t>
            </a:r>
            <a:r>
              <a:rPr lang="de-DE" b="1" dirty="0" smtClean="0"/>
              <a:t>: </a:t>
            </a:r>
            <a:r>
              <a:rPr lang="de-DE" b="0" dirty="0" smtClean="0"/>
              <a:t>Kickstarterprojekt;</a:t>
            </a:r>
            <a:r>
              <a:rPr lang="de-DE" b="0" baseline="0" dirty="0" smtClean="0"/>
              <a:t> programmierbare </a:t>
            </a:r>
            <a:r>
              <a:rPr lang="de-DE" b="0" baseline="0" dirty="0" err="1" smtClean="0"/>
              <a:t>Smartwatch</a:t>
            </a:r>
            <a:r>
              <a:rPr lang="de-DE" b="0" baseline="0" dirty="0" smtClean="0"/>
              <a:t>, Fitnesstracking</a:t>
            </a:r>
          </a:p>
          <a:p>
            <a:pPr marL="0" marR="0" indent="0" algn="l" defTabSz="457200" rtl="0" eaLnBrk="1" fontAlgn="auto" latinLnBrk="0" hangingPunct="1">
              <a:lnSpc>
                <a:spcPct val="100000"/>
              </a:lnSpc>
              <a:spcBef>
                <a:spcPts val="0"/>
              </a:spcBef>
              <a:spcAft>
                <a:spcPts val="0"/>
              </a:spcAft>
              <a:buClrTx/>
              <a:buSzTx/>
              <a:buFontTx/>
              <a:buNone/>
              <a:tabLst/>
              <a:defRPr/>
            </a:pPr>
            <a:r>
              <a:rPr lang="de-DE" b="1" dirty="0" err="1" smtClean="0"/>
              <a:t>Lumo</a:t>
            </a:r>
            <a:r>
              <a:rPr lang="de-DE" b="1" dirty="0" smtClean="0"/>
              <a:t> Back Sensor,</a:t>
            </a:r>
            <a:r>
              <a:rPr lang="de-DE" b="1" baseline="0" dirty="0" smtClean="0"/>
              <a:t> </a:t>
            </a:r>
            <a:r>
              <a:rPr lang="de-DE" b="1" dirty="0" err="1" smtClean="0"/>
              <a:t>FitBit</a:t>
            </a:r>
            <a:r>
              <a:rPr lang="de-DE" b="1" dirty="0" smtClean="0"/>
              <a:t>, </a:t>
            </a:r>
            <a:r>
              <a:rPr lang="de-DE" b="1" dirty="0" err="1" smtClean="0"/>
              <a:t>BodyMedia</a:t>
            </a:r>
            <a:r>
              <a:rPr lang="de-DE" b="1" baseline="0" dirty="0" smtClean="0"/>
              <a:t> Fit</a:t>
            </a:r>
            <a:r>
              <a:rPr lang="de-DE" b="1" dirty="0" smtClean="0"/>
              <a:t>:</a:t>
            </a:r>
            <a:r>
              <a:rPr lang="de-DE" b="1" baseline="0" dirty="0" smtClean="0"/>
              <a:t> </a:t>
            </a:r>
            <a:r>
              <a:rPr lang="de-DE" b="0" baseline="0" dirty="0" smtClean="0"/>
              <a:t>kabelloses Aktivitäts- und Schlafarmband, (</a:t>
            </a:r>
            <a:r>
              <a:rPr lang="de-DE" dirty="0" smtClean="0">
                <a:effectLst/>
              </a:rPr>
              <a:t>Zeit, gelaufene Distanz, Geschwindigkeit und verbrannte Kalorien)</a:t>
            </a:r>
            <a:endParaRPr lang="de-DE" b="0" baseline="0" dirty="0" smtClean="0"/>
          </a:p>
          <a:p>
            <a:endParaRPr lang="de-DE" b="1" dirty="0"/>
          </a:p>
        </p:txBody>
      </p:sp>
      <p:sp>
        <p:nvSpPr>
          <p:cNvPr id="4" name="Foliennummernplatzhalter 3"/>
          <p:cNvSpPr>
            <a:spLocks noGrp="1"/>
          </p:cNvSpPr>
          <p:nvPr>
            <p:ph type="sldNum" sz="quarter" idx="10"/>
          </p:nvPr>
        </p:nvSpPr>
        <p:spPr/>
        <p:txBody>
          <a:bodyPr/>
          <a:lstStyle/>
          <a:p>
            <a:fld id="{B529EC93-907B-474F-8FE8-3EBC71D39E09}" type="slidenum">
              <a:rPr lang="de-DE" smtClean="0"/>
              <a:t>30</a:t>
            </a:fld>
            <a:endParaRPr lang="de-DE"/>
          </a:p>
        </p:txBody>
      </p:sp>
    </p:spTree>
    <p:extLst>
      <p:ext uri="{BB962C8B-B14F-4D97-AF65-F5344CB8AC3E}">
        <p14:creationId xmlns:p14="http://schemas.microsoft.com/office/powerpoint/2010/main" val="3517637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Seit 2008 zeichnet Chris </a:t>
            </a:r>
            <a:r>
              <a:rPr lang="de-DE" dirty="0" err="1" smtClean="0"/>
              <a:t>Dancy</a:t>
            </a:r>
            <a:r>
              <a:rPr lang="de-DE" dirty="0" smtClean="0"/>
              <a:t> alle Daten über sich auf</a:t>
            </a:r>
            <a:r>
              <a:rPr lang="de-DE" baseline="0" dirty="0" smtClean="0"/>
              <a:t> und wertet diese aus</a:t>
            </a:r>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31</a:t>
            </a:fld>
            <a:endParaRPr lang="de-DE"/>
          </a:p>
        </p:txBody>
      </p:sp>
    </p:spTree>
    <p:extLst>
      <p:ext uri="{BB962C8B-B14F-4D97-AF65-F5344CB8AC3E}">
        <p14:creationId xmlns:p14="http://schemas.microsoft.com/office/powerpoint/2010/main" val="1873356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12</a:t>
            </a:fld>
            <a:endParaRPr lang="de-DE"/>
          </a:p>
        </p:txBody>
      </p:sp>
    </p:spTree>
    <p:extLst>
      <p:ext uri="{BB962C8B-B14F-4D97-AF65-F5344CB8AC3E}">
        <p14:creationId xmlns:p14="http://schemas.microsoft.com/office/powerpoint/2010/main" val="555099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Entdeckung des Insulins:</a:t>
            </a:r>
            <a:r>
              <a:rPr lang="de-DE" baseline="0" dirty="0" smtClean="0"/>
              <a:t> 1921; seit 1922 subkutane Verabreichung unverändert</a:t>
            </a:r>
            <a:endParaRPr lang="de-DE" dirty="0" smtClean="0"/>
          </a:p>
          <a:p>
            <a:r>
              <a:rPr lang="de-DE" dirty="0" smtClean="0"/>
              <a:t>Glasspritzen (seit über 250 Jahren im Gebrauch),</a:t>
            </a:r>
            <a:r>
              <a:rPr lang="de-DE" baseline="0" dirty="0" smtClean="0"/>
              <a:t> müssen immer wieder sterilisiert werden, können zerbrechen, bei längeren Reisen werden sie in Behältern mit Alkohol verwahrt, die Spritzen selbst mussten von Zeit zu Zeit mit einem Wetzstein oder einer Nagelfeile geschliffen werden.</a:t>
            </a:r>
          </a:p>
          <a:p>
            <a:r>
              <a:rPr lang="de-DE" baseline="0" dirty="0" smtClean="0"/>
              <a:t>Ab den 30er Jahren gibt es Injektionshilfen in Form von Injektoren, die über Federkraft funktionieren und bei denen die Injektionstiefe eingestellt werden kann. Mitte der 70er Jahre kommen Plastikspritzen, Mitte der 80er Pens auf den Markt.</a:t>
            </a:r>
          </a:p>
          <a:p>
            <a:r>
              <a:rPr lang="de-DE" baseline="0" dirty="0" smtClean="0"/>
              <a:t>1999 nadelloses Injektionssystem, Injektion erfolgt durch Luftdruck (lauter Knall, blaue Flecken, zu kostspielig, wird heutzutage noch in der Zahnmedizin in den USA verwendet)</a:t>
            </a:r>
          </a:p>
          <a:p>
            <a:r>
              <a:rPr lang="de-DE" baseline="0" dirty="0" smtClean="0"/>
              <a:t>2006 Inhalationsgerät für Insulinblister (zu hohe Kosten, Produktion eingestellt)</a:t>
            </a:r>
          </a:p>
          <a:p>
            <a:endParaRPr lang="de-DE" baseline="0" dirty="0" smtClean="0"/>
          </a:p>
          <a:p>
            <a:endParaRPr lang="de-DE" baseline="0" dirty="0" smtClean="0"/>
          </a:p>
        </p:txBody>
      </p:sp>
      <p:sp>
        <p:nvSpPr>
          <p:cNvPr id="4" name="Foliennummernplatzhalter 3"/>
          <p:cNvSpPr>
            <a:spLocks noGrp="1"/>
          </p:cNvSpPr>
          <p:nvPr>
            <p:ph type="sldNum" sz="quarter" idx="10"/>
          </p:nvPr>
        </p:nvSpPr>
        <p:spPr/>
        <p:txBody>
          <a:bodyPr/>
          <a:lstStyle/>
          <a:p>
            <a:fld id="{B529EC93-907B-474F-8FE8-3EBC71D39E09}" type="slidenum">
              <a:rPr lang="de-DE" smtClean="0"/>
              <a:t>13</a:t>
            </a:fld>
            <a:endParaRPr lang="de-DE"/>
          </a:p>
        </p:txBody>
      </p:sp>
    </p:spTree>
    <p:extLst>
      <p:ext uri="{BB962C8B-B14F-4D97-AF65-F5344CB8AC3E}">
        <p14:creationId xmlns:p14="http://schemas.microsoft.com/office/powerpoint/2010/main" val="2160571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err="1" smtClean="0">
                <a:effectLst/>
              </a:rPr>
              <a:t>Colorimeter</a:t>
            </a:r>
            <a:r>
              <a:rPr lang="de-DE" sz="1200" dirty="0" smtClean="0">
                <a:effectLst/>
              </a:rPr>
              <a:t> (um 1900</a:t>
            </a:r>
            <a:r>
              <a:rPr lang="de-DE" sz="1200" dirty="0" smtClean="0">
                <a:effectLst/>
              </a:rPr>
              <a:t>), </a:t>
            </a:r>
            <a:r>
              <a:rPr lang="de-DE" sz="1200" dirty="0" smtClean="0">
                <a:effectLst/>
              </a:rPr>
              <a:t>unter Verwendung eines Viertel Liter </a:t>
            </a:r>
            <a:r>
              <a:rPr lang="de-DE" sz="1200" dirty="0" smtClean="0">
                <a:effectLst/>
              </a:rPr>
              <a:t>Blutes, BZ-Bestimmung durch </a:t>
            </a:r>
            <a:r>
              <a:rPr lang="de-DE" sz="1200" dirty="0" smtClean="0">
                <a:effectLst/>
              </a:rPr>
              <a:t>Prismen, Lichtdrehung, Farbvergleiche durch Farbkeile oder </a:t>
            </a:r>
            <a:r>
              <a:rPr lang="de-DE" sz="1200" dirty="0" smtClean="0">
                <a:effectLst/>
              </a:rPr>
              <a:t>Farbscheiben.</a:t>
            </a:r>
          </a:p>
          <a:p>
            <a:r>
              <a:rPr lang="de-DE" sz="1200" dirty="0" smtClean="0">
                <a:effectLst/>
              </a:rPr>
              <a:t>Ende </a:t>
            </a:r>
            <a:r>
              <a:rPr lang="de-DE" sz="1200" dirty="0" smtClean="0">
                <a:effectLst/>
              </a:rPr>
              <a:t>der 20er Jahre </a:t>
            </a:r>
            <a:r>
              <a:rPr lang="de-DE" sz="1200" dirty="0" smtClean="0">
                <a:effectLst/>
              </a:rPr>
              <a:t>neue Version des Kolorimeter</a:t>
            </a:r>
            <a:r>
              <a:rPr lang="de-DE" sz="1200" baseline="0" dirty="0" smtClean="0">
                <a:effectLst/>
              </a:rPr>
              <a:t> mit deutlich weniger Blut aber </a:t>
            </a:r>
            <a:r>
              <a:rPr lang="de-DE" sz="1200" dirty="0" smtClean="0">
                <a:effectLst/>
              </a:rPr>
              <a:t>beträchtlicher </a:t>
            </a:r>
            <a:r>
              <a:rPr lang="de-DE" sz="1200" dirty="0" smtClean="0">
                <a:effectLst/>
              </a:rPr>
              <a:t>Aufwand durch Mischung der Probe mit einer Vielzahl von Chemikalien. Filtrieren, Aufkochen, </a:t>
            </a:r>
            <a:r>
              <a:rPr lang="de-DE" sz="1200" dirty="0" smtClean="0">
                <a:effectLst/>
              </a:rPr>
              <a:t>Abkühlphase.</a:t>
            </a:r>
          </a:p>
          <a:p>
            <a:r>
              <a:rPr lang="de-DE" sz="1200" dirty="0" smtClean="0">
                <a:effectLst/>
              </a:rPr>
              <a:t>1950 Verwendung des </a:t>
            </a:r>
            <a:r>
              <a:rPr lang="de-DE" sz="1200" dirty="0" err="1" smtClean="0">
                <a:effectLst/>
              </a:rPr>
              <a:t>Pikrators</a:t>
            </a:r>
            <a:r>
              <a:rPr lang="de-DE" sz="1200" dirty="0" smtClean="0">
                <a:effectLst/>
              </a:rPr>
              <a:t>,</a:t>
            </a:r>
            <a:r>
              <a:rPr lang="de-DE" sz="1200" baseline="0" dirty="0" smtClean="0">
                <a:effectLst/>
              </a:rPr>
              <a:t> </a:t>
            </a:r>
            <a:r>
              <a:rPr lang="de-DE" sz="1200" dirty="0" smtClean="0">
                <a:effectLst/>
              </a:rPr>
              <a:t>Schnellverfahren </a:t>
            </a:r>
            <a:r>
              <a:rPr lang="de-DE" sz="1200" dirty="0" smtClean="0">
                <a:effectLst/>
              </a:rPr>
              <a:t>von </a:t>
            </a:r>
            <a:r>
              <a:rPr lang="de-DE" sz="1200" dirty="0" smtClean="0">
                <a:effectLst/>
              </a:rPr>
              <a:t>7-10 Minuten. Die </a:t>
            </a:r>
            <a:r>
              <a:rPr lang="de-DE" sz="1200" dirty="0" smtClean="0">
                <a:effectLst/>
              </a:rPr>
              <a:t>benötigte Blutmenge ist 0,1 ccm. Die Blutzuckertabelle zeigt den Messbereich von 150-877 mg% auf.</a:t>
            </a:r>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14</a:t>
            </a:fld>
            <a:endParaRPr lang="de-DE"/>
          </a:p>
        </p:txBody>
      </p:sp>
    </p:spTree>
    <p:extLst>
      <p:ext uri="{BB962C8B-B14F-4D97-AF65-F5344CB8AC3E}">
        <p14:creationId xmlns:p14="http://schemas.microsoft.com/office/powerpoint/2010/main" val="1125609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Innovativ: Neben</a:t>
            </a:r>
            <a:r>
              <a:rPr lang="de-DE" baseline="0" dirty="0" smtClean="0"/>
              <a:t> der Abgabe von Insulin kann auch </a:t>
            </a:r>
            <a:r>
              <a:rPr lang="de-DE" baseline="0" dirty="0" err="1" smtClean="0"/>
              <a:t>Glucagon</a:t>
            </a:r>
            <a:r>
              <a:rPr lang="de-DE" baseline="0" dirty="0" smtClean="0"/>
              <a:t> injiziert werden.</a:t>
            </a:r>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15</a:t>
            </a:fld>
            <a:endParaRPr lang="de-DE"/>
          </a:p>
        </p:txBody>
      </p:sp>
    </p:spTree>
    <p:extLst>
      <p:ext uri="{BB962C8B-B14F-4D97-AF65-F5344CB8AC3E}">
        <p14:creationId xmlns:p14="http://schemas.microsoft.com/office/powerpoint/2010/main" val="521292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Gerät wird direkt auf die Haut geklebt,</a:t>
            </a:r>
            <a:r>
              <a:rPr lang="de-DE" baseline="0" dirty="0" smtClean="0"/>
              <a:t> wasserdicht, 25g Gewicht, 1,4cm Höhe, automatisierte </a:t>
            </a:r>
            <a:r>
              <a:rPr lang="de-DE" baseline="0" dirty="0" err="1" smtClean="0"/>
              <a:t>Kanülenführung</a:t>
            </a:r>
            <a:r>
              <a:rPr lang="de-DE" baseline="0" dirty="0" smtClean="0"/>
              <a:t> auf Knopfdruck, integriertes BZ-Messgerät</a:t>
            </a:r>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16</a:t>
            </a:fld>
            <a:endParaRPr lang="de-DE"/>
          </a:p>
        </p:txBody>
      </p:sp>
    </p:spTree>
    <p:extLst>
      <p:ext uri="{BB962C8B-B14F-4D97-AF65-F5344CB8AC3E}">
        <p14:creationId xmlns:p14="http://schemas.microsoft.com/office/powerpoint/2010/main" val="1265846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Blutzuckermessgerät</a:t>
            </a:r>
            <a:r>
              <a:rPr lang="de-DE" baseline="0" dirty="0" smtClean="0"/>
              <a:t> mit Datenübertragungsschnittstelle zum Smartphone.</a:t>
            </a:r>
            <a:endParaRPr lang="de-DE" dirty="0" smtClean="0"/>
          </a:p>
          <a:p>
            <a:r>
              <a:rPr lang="de-DE" dirty="0" smtClean="0"/>
              <a:t>Erfasste Daten können via</a:t>
            </a:r>
            <a:r>
              <a:rPr lang="de-DE" baseline="0" dirty="0" smtClean="0"/>
              <a:t> Mail / Datenpaket weitergeleitet werden.</a:t>
            </a:r>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17</a:t>
            </a:fld>
            <a:endParaRPr lang="de-DE"/>
          </a:p>
        </p:txBody>
      </p:sp>
    </p:spTree>
    <p:extLst>
      <p:ext uri="{BB962C8B-B14F-4D97-AF65-F5344CB8AC3E}">
        <p14:creationId xmlns:p14="http://schemas.microsoft.com/office/powerpoint/2010/main" val="1060909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2 Schichten: 1 Sensor</a:t>
            </a:r>
            <a:r>
              <a:rPr lang="de-DE" baseline="0" dirty="0" smtClean="0"/>
              <a:t> &amp; 1 </a:t>
            </a:r>
            <a:r>
              <a:rPr lang="de-DE" baseline="0" dirty="0" err="1" smtClean="0"/>
              <a:t>Funkchip</a:t>
            </a:r>
            <a:r>
              <a:rPr lang="de-DE" baseline="0" dirty="0" smtClean="0"/>
              <a:t>, Funkantenne dünner als das menschliche Haar</a:t>
            </a:r>
          </a:p>
          <a:p>
            <a:r>
              <a:rPr lang="de-DE" baseline="0" dirty="0" smtClean="0"/>
              <a:t>Messung der </a:t>
            </a:r>
            <a:r>
              <a:rPr lang="de-DE" baseline="0" dirty="0" err="1" smtClean="0"/>
              <a:t>Glc</a:t>
            </a:r>
            <a:r>
              <a:rPr lang="de-DE" baseline="0" dirty="0" smtClean="0"/>
              <a:t>-Konz. in der Tränenflüssigkeit jede sec</a:t>
            </a:r>
          </a:p>
          <a:p>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20</a:t>
            </a:fld>
            <a:endParaRPr lang="de-DE"/>
          </a:p>
        </p:txBody>
      </p:sp>
    </p:spTree>
    <p:extLst>
      <p:ext uri="{BB962C8B-B14F-4D97-AF65-F5344CB8AC3E}">
        <p14:creationId xmlns:p14="http://schemas.microsoft.com/office/powerpoint/2010/main" val="189820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Fraunhofer-Institut: Biosensor: Messung der </a:t>
            </a:r>
            <a:r>
              <a:rPr lang="de-DE" dirty="0" err="1" smtClean="0"/>
              <a:t>Glc</a:t>
            </a:r>
            <a:r>
              <a:rPr lang="de-DE" dirty="0" smtClean="0"/>
              <a:t>-Konz. über Schweiß</a:t>
            </a:r>
          </a:p>
          <a:p>
            <a:endParaRPr lang="de-DE" dirty="0"/>
          </a:p>
        </p:txBody>
      </p:sp>
      <p:sp>
        <p:nvSpPr>
          <p:cNvPr id="4" name="Foliennummernplatzhalter 3"/>
          <p:cNvSpPr>
            <a:spLocks noGrp="1"/>
          </p:cNvSpPr>
          <p:nvPr>
            <p:ph type="sldNum" sz="quarter" idx="10"/>
          </p:nvPr>
        </p:nvSpPr>
        <p:spPr/>
        <p:txBody>
          <a:bodyPr/>
          <a:lstStyle/>
          <a:p>
            <a:fld id="{B529EC93-907B-474F-8FE8-3EBC71D39E09}" type="slidenum">
              <a:rPr lang="de-DE" smtClean="0"/>
              <a:t>21</a:t>
            </a:fld>
            <a:endParaRPr lang="de-DE"/>
          </a:p>
        </p:txBody>
      </p:sp>
    </p:spTree>
    <p:extLst>
      <p:ext uri="{BB962C8B-B14F-4D97-AF65-F5344CB8AC3E}">
        <p14:creationId xmlns:p14="http://schemas.microsoft.com/office/powerpoint/2010/main" val="2875764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Mastertitelformat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a:p>
        </p:txBody>
      </p:sp>
      <p:sp>
        <p:nvSpPr>
          <p:cNvPr id="4" name="Datumsplatzhalter 3"/>
          <p:cNvSpPr>
            <a:spLocks noGrp="1"/>
          </p:cNvSpPr>
          <p:nvPr>
            <p:ph type="dt" sz="half" idx="10"/>
          </p:nvPr>
        </p:nvSpPr>
        <p:spPr/>
        <p:txBody>
          <a:bodyPr/>
          <a:lstStyle/>
          <a:p>
            <a:fld id="{AD99A89F-C10C-C042-B592-16C0D861578A}" type="datetimeFigureOut">
              <a:rPr lang="de-DE" smtClean="0"/>
              <a:t>27.09.14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2988256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Vertikaler Textplatzhalter 2"/>
          <p:cNvSpPr>
            <a:spLocks noGrp="1"/>
          </p:cNvSpPr>
          <p:nvPr>
            <p:ph type="body" orient="vert" idx="1"/>
          </p:nvPr>
        </p:nvSpPr>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AD99A89F-C10C-C042-B592-16C0D861578A}" type="datetimeFigureOut">
              <a:rPr lang="de-DE" smtClean="0"/>
              <a:t>27.09.14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2064899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Mastertitelformat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AD99A89F-C10C-C042-B592-16C0D861578A}" type="datetimeFigureOut">
              <a:rPr lang="de-DE" smtClean="0"/>
              <a:t>27.09.14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3929262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Inhaltsplatzhalter 2"/>
          <p:cNvSpPr>
            <a:spLocks noGrp="1"/>
          </p:cNvSpPr>
          <p:nvPr>
            <p:ph idx="1"/>
          </p:nvPr>
        </p:nvSpPr>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AD99A89F-C10C-C042-B592-16C0D861578A}" type="datetimeFigureOut">
              <a:rPr lang="de-DE" smtClean="0"/>
              <a:t>27.09.14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582684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Mastertitelformat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Mastertextformat bearbeiten</a:t>
            </a:r>
          </a:p>
        </p:txBody>
      </p:sp>
      <p:sp>
        <p:nvSpPr>
          <p:cNvPr id="4" name="Datumsplatzhalter 3"/>
          <p:cNvSpPr>
            <a:spLocks noGrp="1"/>
          </p:cNvSpPr>
          <p:nvPr>
            <p:ph type="dt" sz="half" idx="10"/>
          </p:nvPr>
        </p:nvSpPr>
        <p:spPr/>
        <p:txBody>
          <a:bodyPr/>
          <a:lstStyle/>
          <a:p>
            <a:fld id="{AD99A89F-C10C-C042-B592-16C0D861578A}" type="datetimeFigureOut">
              <a:rPr lang="de-DE" smtClean="0"/>
              <a:t>27.09.14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4100541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AD99A89F-C10C-C042-B592-16C0D861578A}" type="datetimeFigureOut">
              <a:rPr lang="de-DE" smtClean="0"/>
              <a:t>27.09.14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1902846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Mastertitelformat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AD99A89F-C10C-C042-B592-16C0D861578A}" type="datetimeFigureOut">
              <a:rPr lang="de-DE" smtClean="0"/>
              <a:t>27.09.14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515946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Datumsplatzhalter 2"/>
          <p:cNvSpPr>
            <a:spLocks noGrp="1"/>
          </p:cNvSpPr>
          <p:nvPr>
            <p:ph type="dt" sz="half" idx="10"/>
          </p:nvPr>
        </p:nvSpPr>
        <p:spPr/>
        <p:txBody>
          <a:bodyPr/>
          <a:lstStyle/>
          <a:p>
            <a:fld id="{AD99A89F-C10C-C042-B592-16C0D861578A}" type="datetimeFigureOut">
              <a:rPr lang="de-DE" smtClean="0"/>
              <a:t>27.09.14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1146665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D99A89F-C10C-C042-B592-16C0D861578A}" type="datetimeFigureOut">
              <a:rPr lang="de-DE" smtClean="0"/>
              <a:t>27.09.14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2916625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Mastertitelformat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
        <p:nvSpPr>
          <p:cNvPr id="5" name="Datumsplatzhalter 4"/>
          <p:cNvSpPr>
            <a:spLocks noGrp="1"/>
          </p:cNvSpPr>
          <p:nvPr>
            <p:ph type="dt" sz="half" idx="10"/>
          </p:nvPr>
        </p:nvSpPr>
        <p:spPr/>
        <p:txBody>
          <a:bodyPr/>
          <a:lstStyle/>
          <a:p>
            <a:fld id="{AD99A89F-C10C-C042-B592-16C0D861578A}" type="datetimeFigureOut">
              <a:rPr lang="de-DE" smtClean="0"/>
              <a:t>27.09.14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1706221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Mastertitelformat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
        <p:nvSpPr>
          <p:cNvPr id="5" name="Datumsplatzhalter 4"/>
          <p:cNvSpPr>
            <a:spLocks noGrp="1"/>
          </p:cNvSpPr>
          <p:nvPr>
            <p:ph type="dt" sz="half" idx="10"/>
          </p:nvPr>
        </p:nvSpPr>
        <p:spPr/>
        <p:txBody>
          <a:bodyPr/>
          <a:lstStyle/>
          <a:p>
            <a:fld id="{AD99A89F-C10C-C042-B592-16C0D861578A}" type="datetimeFigureOut">
              <a:rPr lang="de-DE" smtClean="0"/>
              <a:t>27.09.14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B12407E-A422-E94C-8DC6-69DD2AF80F40}" type="slidenum">
              <a:rPr lang="de-DE" smtClean="0"/>
              <a:t>‹Nr.›</a:t>
            </a:fld>
            <a:endParaRPr lang="de-DE"/>
          </a:p>
        </p:txBody>
      </p:sp>
    </p:spTree>
    <p:extLst>
      <p:ext uri="{BB962C8B-B14F-4D97-AF65-F5344CB8AC3E}">
        <p14:creationId xmlns:p14="http://schemas.microsoft.com/office/powerpoint/2010/main" val="6231096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Mastertitelformat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9A89F-C10C-C042-B592-16C0D861578A}" type="datetimeFigureOut">
              <a:rPr lang="de-DE" smtClean="0"/>
              <a:t>27.09.14</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12407E-A422-E94C-8DC6-69DD2AF80F40}" type="slidenum">
              <a:rPr lang="de-DE" smtClean="0"/>
              <a:t>‹Nr.›</a:t>
            </a:fld>
            <a:endParaRPr lang="de-DE"/>
          </a:p>
        </p:txBody>
      </p:sp>
    </p:spTree>
    <p:extLst>
      <p:ext uri="{BB962C8B-B14F-4D97-AF65-F5344CB8AC3E}">
        <p14:creationId xmlns:p14="http://schemas.microsoft.com/office/powerpoint/2010/main" val="3860387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4.jp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5.jpg"/><Relationship Id="rId5" Type="http://schemas.openxmlformats.org/officeDocument/2006/relationships/image" Target="../media/image16.jpg"/><Relationship Id="rId6" Type="http://schemas.openxmlformats.org/officeDocument/2006/relationships/image" Target="../media/image17.jpg"/><Relationship Id="rId7" Type="http://schemas.openxmlformats.org/officeDocument/2006/relationships/image" Target="../media/image18.jpg"/><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0.jpg"/><Relationship Id="rId5" Type="http://schemas.openxmlformats.org/officeDocument/2006/relationships/image" Target="../media/image21.jpg"/><Relationship Id="rId6" Type="http://schemas.openxmlformats.org/officeDocument/2006/relationships/image" Target="../media/image22.jp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3.jpe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4.jpg"/><Relationship Id="rId5" Type="http://schemas.openxmlformats.org/officeDocument/2006/relationships/image" Target="../media/image25.jpg"/><Relationship Id="rId6" Type="http://schemas.openxmlformats.org/officeDocument/2006/relationships/image" Target="../media/image26.jpg"/><Relationship Id="rId7" Type="http://schemas.openxmlformats.org/officeDocument/2006/relationships/image" Target="../media/image27.jp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2.jpg"/><Relationship Id="rId7" Type="http://schemas.openxmlformats.org/officeDocument/2006/relationships/image" Target="../media/image33.jpg"/><Relationship Id="rId8" Type="http://schemas.openxmlformats.org/officeDocument/2006/relationships/image" Target="../media/image34.jpg"/><Relationship Id="rId9" Type="http://schemas.openxmlformats.org/officeDocument/2006/relationships/image" Target="../media/image35.jpg"/><Relationship Id="rId10" Type="http://schemas.openxmlformats.org/officeDocument/2006/relationships/image" Target="../media/image36.jpg"/><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8.jp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9.jp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40.gif"/><Relationship Id="rId4" Type="http://schemas.openxmlformats.org/officeDocument/2006/relationships/image" Target="../media/image41.gif"/><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jpg"/><Relationship Id="rId5" Type="http://schemas.openxmlformats.org/officeDocument/2006/relationships/image" Target="../media/image44.jpg"/><Relationship Id="rId6" Type="http://schemas.openxmlformats.org/officeDocument/2006/relationships/image" Target="../media/image45.jpg"/><Relationship Id="rId7" Type="http://schemas.openxmlformats.org/officeDocument/2006/relationships/image" Target="../media/image46.png"/><Relationship Id="rId8" Type="http://schemas.openxmlformats.org/officeDocument/2006/relationships/image" Target="../media/image47.jpg"/><Relationship Id="rId9" Type="http://schemas.openxmlformats.org/officeDocument/2006/relationships/image" Target="../media/image48.png"/><Relationship Id="rId10" Type="http://schemas.openxmlformats.org/officeDocument/2006/relationships/image" Target="../media/image49.png"/><Relationship Id="rId11" Type="http://schemas.openxmlformats.org/officeDocument/2006/relationships/image" Target="../media/image50.gif"/><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52.jpg"/><Relationship Id="rId5" Type="http://schemas.openxmlformats.org/officeDocument/2006/relationships/image" Target="../media/image53.jpg"/><Relationship Id="rId6" Type="http://schemas.openxmlformats.org/officeDocument/2006/relationships/image" Target="../media/image54.jpg"/><Relationship Id="rId7" Type="http://schemas.openxmlformats.org/officeDocument/2006/relationships/image" Target="../media/image55.jpg"/><Relationship Id="rId1" Type="http://schemas.openxmlformats.org/officeDocument/2006/relationships/slideLayout" Target="../slideLayouts/slideLayout1.xml"/><Relationship Id="rId2" Type="http://schemas.openxmlformats.org/officeDocument/2006/relationships/image" Target="../media/image5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58.jp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61.jpg"/><Relationship Id="rId5" Type="http://schemas.openxmlformats.org/officeDocument/2006/relationships/image" Target="../media/image62.jp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g"/><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 11" descr="ethereum_1280x1024_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56"/>
            <a:ext cx="9144000" cy="6858000"/>
          </a:xfrm>
          <a:prstGeom prst="rect">
            <a:avLst/>
          </a:prstGeom>
        </p:spPr>
      </p:pic>
      <p:pic>
        <p:nvPicPr>
          <p:cNvPr id="13" name="Bild 12" descr="qr-logo_sanex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9872" y="2466804"/>
            <a:ext cx="1657388" cy="1657388"/>
          </a:xfrm>
          <a:prstGeom prst="rect">
            <a:avLst/>
          </a:prstGeom>
        </p:spPr>
      </p:pic>
      <p:sp>
        <p:nvSpPr>
          <p:cNvPr id="2" name="Textfeld 1"/>
          <p:cNvSpPr txBox="1"/>
          <p:nvPr/>
        </p:nvSpPr>
        <p:spPr>
          <a:xfrm>
            <a:off x="3739872" y="130260"/>
            <a:ext cx="4017747" cy="1889748"/>
          </a:xfrm>
          <a:prstGeom prst="rect">
            <a:avLst/>
          </a:prstGeom>
          <a:noFill/>
        </p:spPr>
        <p:txBody>
          <a:bodyPr wrap="none" rtlCol="0">
            <a:spAutoFit/>
          </a:bodyPr>
          <a:lstStyle/>
          <a:p>
            <a:r>
              <a:rPr lang="de-DE" sz="6000" dirty="0" smtClean="0">
                <a:latin typeface="Open Sans"/>
                <a:cs typeface="Open Sans"/>
              </a:rPr>
              <a:t>Web 3.0</a:t>
            </a:r>
          </a:p>
          <a:p>
            <a:pPr>
              <a:lnSpc>
                <a:spcPct val="120000"/>
              </a:lnSpc>
            </a:pPr>
            <a:r>
              <a:rPr lang="de-DE" sz="2400" dirty="0" smtClean="0">
                <a:latin typeface="Open Sans"/>
                <a:cs typeface="Open Sans"/>
              </a:rPr>
              <a:t>Wie das Internet der Dinge</a:t>
            </a:r>
          </a:p>
          <a:p>
            <a:pPr>
              <a:lnSpc>
                <a:spcPct val="120000"/>
              </a:lnSpc>
            </a:pPr>
            <a:r>
              <a:rPr lang="de-DE" sz="2400" dirty="0" smtClean="0">
                <a:latin typeface="Open Sans"/>
                <a:cs typeface="Open Sans"/>
              </a:rPr>
              <a:t>Patienten </a:t>
            </a:r>
            <a:r>
              <a:rPr lang="de-DE" sz="2400" dirty="0" smtClean="0">
                <a:latin typeface="Open Sans"/>
                <a:cs typeface="Open Sans"/>
              </a:rPr>
              <a:t>helfen </a:t>
            </a:r>
            <a:r>
              <a:rPr lang="de-DE" sz="2400" dirty="0" smtClean="0">
                <a:latin typeface="Open Sans"/>
                <a:cs typeface="Open Sans"/>
              </a:rPr>
              <a:t>kann.</a:t>
            </a:r>
            <a:endParaRPr lang="de-DE" sz="2400" dirty="0">
              <a:latin typeface="Open Sans"/>
              <a:cs typeface="Open Sans"/>
            </a:endParaRPr>
          </a:p>
        </p:txBody>
      </p:sp>
      <p:sp>
        <p:nvSpPr>
          <p:cNvPr id="3" name="Textfeld 2"/>
          <p:cNvSpPr txBox="1"/>
          <p:nvPr/>
        </p:nvSpPr>
        <p:spPr>
          <a:xfrm>
            <a:off x="6341268" y="4029927"/>
            <a:ext cx="2228570" cy="1862048"/>
          </a:xfrm>
          <a:prstGeom prst="rect">
            <a:avLst/>
          </a:prstGeom>
          <a:noFill/>
        </p:spPr>
        <p:txBody>
          <a:bodyPr wrap="none" rtlCol="0">
            <a:spAutoFit/>
          </a:bodyPr>
          <a:lstStyle/>
          <a:p>
            <a:r>
              <a:rPr lang="de-DE" dirty="0" smtClean="0">
                <a:latin typeface="Open Sans"/>
                <a:cs typeface="Open Sans"/>
              </a:rPr>
              <a:t>Dr. S. Stracke, MBA</a:t>
            </a:r>
          </a:p>
          <a:p>
            <a:pPr>
              <a:lnSpc>
                <a:spcPct val="150000"/>
              </a:lnSpc>
            </a:pPr>
            <a:r>
              <a:rPr lang="de-DE" sz="1200" dirty="0" smtClean="0">
                <a:latin typeface="Open Sans"/>
                <a:cs typeface="Open Sans"/>
              </a:rPr>
              <a:t>Facharzt Innere Medizin</a:t>
            </a:r>
          </a:p>
          <a:p>
            <a:pPr>
              <a:lnSpc>
                <a:spcPct val="150000"/>
              </a:lnSpc>
            </a:pPr>
            <a:r>
              <a:rPr lang="de-DE" sz="1200" dirty="0" smtClean="0">
                <a:latin typeface="Open Sans"/>
                <a:cs typeface="Open Sans"/>
              </a:rPr>
              <a:t>Gesundheitsökonom</a:t>
            </a:r>
          </a:p>
          <a:p>
            <a:pPr>
              <a:lnSpc>
                <a:spcPct val="150000"/>
              </a:lnSpc>
            </a:pPr>
            <a:r>
              <a:rPr lang="de-DE" sz="1200" dirty="0" smtClean="0">
                <a:latin typeface="Open Sans"/>
                <a:cs typeface="Open Sans"/>
              </a:rPr>
              <a:t>GF Sanexio GmbH &amp; Co. KG</a:t>
            </a:r>
          </a:p>
          <a:p>
            <a:endParaRPr lang="de-DE" sz="800" dirty="0">
              <a:latin typeface="Open Sans"/>
              <a:cs typeface="Open Sans"/>
            </a:endParaRPr>
          </a:p>
          <a:p>
            <a:pPr>
              <a:lnSpc>
                <a:spcPct val="150000"/>
              </a:lnSpc>
            </a:pPr>
            <a:r>
              <a:rPr lang="de-DE" sz="1200" dirty="0" err="1" smtClean="0">
                <a:latin typeface="Open Sans"/>
                <a:cs typeface="Open Sans"/>
              </a:rPr>
              <a:t>Gauguinweg</a:t>
            </a:r>
            <a:r>
              <a:rPr lang="de-DE" sz="1200" dirty="0" smtClean="0">
                <a:latin typeface="Open Sans"/>
                <a:cs typeface="Open Sans"/>
              </a:rPr>
              <a:t> 23</a:t>
            </a:r>
          </a:p>
          <a:p>
            <a:pPr>
              <a:lnSpc>
                <a:spcPct val="150000"/>
              </a:lnSpc>
            </a:pPr>
            <a:r>
              <a:rPr lang="de-DE" sz="1200" dirty="0" smtClean="0">
                <a:latin typeface="Open Sans"/>
                <a:cs typeface="Open Sans"/>
              </a:rPr>
              <a:t>Frankfurt am Main</a:t>
            </a:r>
            <a:endParaRPr lang="de-DE" sz="1200" dirty="0">
              <a:latin typeface="Open Sans"/>
              <a:cs typeface="Open Sans"/>
            </a:endParaRPr>
          </a:p>
        </p:txBody>
      </p:sp>
    </p:spTree>
    <p:extLst>
      <p:ext uri="{BB962C8B-B14F-4D97-AF65-F5344CB8AC3E}">
        <p14:creationId xmlns:p14="http://schemas.microsoft.com/office/powerpoint/2010/main" val="10718873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8" descr="docvoca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1"/>
            <a:ext cx="1031543" cy="1031543"/>
          </a:xfrm>
          <a:prstGeom prst="rect">
            <a:avLst/>
          </a:prstGeom>
        </p:spPr>
      </p:pic>
      <p:sp>
        <p:nvSpPr>
          <p:cNvPr id="7" name="Ecken des Rechtecks auf der gleichen Seite abrunden 6"/>
          <p:cNvSpPr/>
          <p:nvPr/>
        </p:nvSpPr>
        <p:spPr>
          <a:xfrm rot="5400000">
            <a:off x="2452596" y="-2285660"/>
            <a:ext cx="1092062" cy="5997253"/>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6051857" cy="584776"/>
          </a:xfrm>
          <a:prstGeom prst="rect">
            <a:avLst/>
          </a:prstGeom>
          <a:noFill/>
        </p:spPr>
        <p:txBody>
          <a:bodyPr wrap="none" rtlCol="0">
            <a:spAutoFit/>
          </a:bodyPr>
          <a:lstStyle/>
          <a:p>
            <a:r>
              <a:rPr lang="de-DE" sz="3200" b="1" dirty="0" smtClean="0">
                <a:solidFill>
                  <a:srgbClr val="FFFFFF"/>
                </a:solidFill>
                <a:latin typeface="Open Sans"/>
                <a:cs typeface="Open Sans"/>
              </a:rPr>
              <a:t>Vernetzung ist der Schlüssel:</a:t>
            </a:r>
            <a:endParaRPr lang="de-DE" sz="3200" b="1" dirty="0">
              <a:solidFill>
                <a:srgbClr val="FFFFFF"/>
              </a:solidFill>
              <a:latin typeface="Open Sans"/>
              <a:cs typeface="Open Sans"/>
            </a:endParaRPr>
          </a:p>
        </p:txBody>
      </p:sp>
      <p:pic>
        <p:nvPicPr>
          <p:cNvPr id="5" name="Bild 4" descr="Delegation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428" y="1663578"/>
            <a:ext cx="6222715" cy="4360959"/>
          </a:xfrm>
          <a:prstGeom prst="rect">
            <a:avLst/>
          </a:prstGeom>
        </p:spPr>
      </p:pic>
    </p:spTree>
    <p:extLst>
      <p:ext uri="{BB962C8B-B14F-4D97-AF65-F5344CB8AC3E}">
        <p14:creationId xmlns:p14="http://schemas.microsoft.com/office/powerpoint/2010/main" val="199214445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573950" y="-1407013"/>
            <a:ext cx="1092062" cy="4239959"/>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3960339" cy="584776"/>
          </a:xfrm>
          <a:prstGeom prst="rect">
            <a:avLst/>
          </a:prstGeom>
          <a:noFill/>
        </p:spPr>
        <p:txBody>
          <a:bodyPr wrap="none" rtlCol="0">
            <a:spAutoFit/>
          </a:bodyPr>
          <a:lstStyle/>
          <a:p>
            <a:r>
              <a:rPr lang="de-DE" sz="3200" b="1" dirty="0" smtClean="0">
                <a:solidFill>
                  <a:srgbClr val="FFFFFF"/>
                </a:solidFill>
                <a:latin typeface="Open Sans"/>
                <a:cs typeface="Open Sans"/>
              </a:rPr>
              <a:t>Gesetz von Moore:</a:t>
            </a:r>
            <a:endParaRPr lang="de-DE" sz="3200" b="1" dirty="0">
              <a:solidFill>
                <a:srgbClr val="FFFFFF"/>
              </a:solidFill>
              <a:latin typeface="Open Sans"/>
              <a:cs typeface="Open Sans"/>
            </a:endParaRPr>
          </a:p>
        </p:txBody>
      </p:sp>
      <p:pic>
        <p:nvPicPr>
          <p:cNvPr id="10" name="Bild 9"/>
          <p:cNvPicPr>
            <a:picLocks noChangeAspect="1"/>
          </p:cNvPicPr>
          <p:nvPr/>
        </p:nvPicPr>
        <p:blipFill>
          <a:blip r:embed="rId4"/>
          <a:stretch>
            <a:fillRect/>
          </a:stretch>
        </p:blipFill>
        <p:spPr>
          <a:xfrm>
            <a:off x="0" y="1258998"/>
            <a:ext cx="9144000" cy="5766840"/>
          </a:xfrm>
          <a:prstGeom prst="rect">
            <a:avLst/>
          </a:prstGeom>
        </p:spPr>
      </p:pic>
      <p:sp>
        <p:nvSpPr>
          <p:cNvPr id="11" name="Textfeld 10"/>
          <p:cNvSpPr txBox="1"/>
          <p:nvPr/>
        </p:nvSpPr>
        <p:spPr>
          <a:xfrm rot="16200000">
            <a:off x="6156844" y="4336555"/>
            <a:ext cx="3288080" cy="276999"/>
          </a:xfrm>
          <a:prstGeom prst="rect">
            <a:avLst/>
          </a:prstGeom>
          <a:noFill/>
        </p:spPr>
        <p:txBody>
          <a:bodyPr wrap="none" rtlCol="0">
            <a:spAutoFit/>
          </a:bodyPr>
          <a:lstStyle/>
          <a:p>
            <a:r>
              <a:rPr lang="de-DE" sz="1200" dirty="0"/>
              <a:t>http://</a:t>
            </a:r>
            <a:r>
              <a:rPr lang="de-DE" sz="1200" dirty="0" err="1"/>
              <a:t>de.wikipedia.org</a:t>
            </a:r>
            <a:r>
              <a:rPr lang="de-DE" sz="1200" dirty="0"/>
              <a:t>/</a:t>
            </a:r>
            <a:r>
              <a:rPr lang="de-DE" sz="1200" dirty="0" err="1"/>
              <a:t>wiki</a:t>
            </a:r>
            <a:r>
              <a:rPr lang="de-DE" sz="1200" dirty="0"/>
              <a:t>/</a:t>
            </a:r>
            <a:r>
              <a:rPr lang="de-DE" sz="1200" dirty="0" err="1"/>
              <a:t>Mooresches_Gesetz</a:t>
            </a:r>
            <a:endParaRPr lang="de-DE" sz="1200" dirty="0"/>
          </a:p>
        </p:txBody>
      </p:sp>
      <p:pic>
        <p:nvPicPr>
          <p:cNvPr id="2" name="Bild 1"/>
          <p:cNvPicPr>
            <a:picLocks noChangeAspect="1"/>
          </p:cNvPicPr>
          <p:nvPr/>
        </p:nvPicPr>
        <p:blipFill>
          <a:blip r:embed="rId5"/>
          <a:stretch>
            <a:fillRect/>
          </a:stretch>
        </p:blipFill>
        <p:spPr>
          <a:xfrm>
            <a:off x="3989291" y="5555128"/>
            <a:ext cx="2903020" cy="290302"/>
          </a:xfrm>
          <a:prstGeom prst="rect">
            <a:avLst/>
          </a:prstGeom>
        </p:spPr>
      </p:pic>
      <p:pic>
        <p:nvPicPr>
          <p:cNvPr id="3" name="Bild 2" descr="index.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8236" y="4202076"/>
            <a:ext cx="1052840" cy="1176995"/>
          </a:xfrm>
          <a:prstGeom prst="rect">
            <a:avLst/>
          </a:prstGeom>
        </p:spPr>
      </p:pic>
    </p:spTree>
    <p:extLst>
      <p:ext uri="{BB962C8B-B14F-4D97-AF65-F5344CB8AC3E}">
        <p14:creationId xmlns:p14="http://schemas.microsoft.com/office/powerpoint/2010/main" val="63553616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573950" y="-1407013"/>
            <a:ext cx="1092062" cy="4239959"/>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3960339" cy="584776"/>
          </a:xfrm>
          <a:prstGeom prst="rect">
            <a:avLst/>
          </a:prstGeom>
          <a:noFill/>
        </p:spPr>
        <p:txBody>
          <a:bodyPr wrap="none" rtlCol="0">
            <a:spAutoFit/>
          </a:bodyPr>
          <a:lstStyle/>
          <a:p>
            <a:r>
              <a:rPr lang="de-DE" sz="3200" b="1" dirty="0" smtClean="0">
                <a:solidFill>
                  <a:srgbClr val="FFFFFF"/>
                </a:solidFill>
                <a:latin typeface="Open Sans"/>
                <a:cs typeface="Open Sans"/>
              </a:rPr>
              <a:t>Gesetz von Moore:</a:t>
            </a:r>
            <a:endParaRPr lang="de-DE" sz="3200" b="1" dirty="0">
              <a:solidFill>
                <a:srgbClr val="FFFFFF"/>
              </a:solidFill>
              <a:latin typeface="Open Sans"/>
              <a:cs typeface="Open Sans"/>
            </a:endParaRPr>
          </a:p>
        </p:txBody>
      </p:sp>
      <p:pic>
        <p:nvPicPr>
          <p:cNvPr id="5" name="Bild 4" descr="evolution-handy-smartphones2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21" y="1632132"/>
            <a:ext cx="6854739" cy="4546977"/>
          </a:xfrm>
          <a:prstGeom prst="rect">
            <a:avLst/>
          </a:prstGeom>
          <a:ln w="44450">
            <a:solidFill>
              <a:schemeClr val="tx1">
                <a:lumMod val="65000"/>
                <a:lumOff val="35000"/>
              </a:schemeClr>
            </a:solidFill>
          </a:ln>
        </p:spPr>
      </p:pic>
    </p:spTree>
    <p:extLst>
      <p:ext uri="{BB962C8B-B14F-4D97-AF65-F5344CB8AC3E}">
        <p14:creationId xmlns:p14="http://schemas.microsoft.com/office/powerpoint/2010/main" val="131460200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2445663" y="-2278727"/>
            <a:ext cx="1092062" cy="5983387"/>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5892158" cy="584776"/>
          </a:xfrm>
          <a:prstGeom prst="rect">
            <a:avLst/>
          </a:prstGeom>
          <a:noFill/>
        </p:spPr>
        <p:txBody>
          <a:bodyPr wrap="none" rtlCol="0">
            <a:spAutoFit/>
          </a:bodyPr>
          <a:lstStyle/>
          <a:p>
            <a:r>
              <a:rPr lang="de-DE" sz="3200" b="1" dirty="0" smtClean="0">
                <a:solidFill>
                  <a:srgbClr val="FFFFFF"/>
                </a:solidFill>
                <a:latin typeface="Open Sans"/>
                <a:cs typeface="Open Sans"/>
              </a:rPr>
              <a:t>Insulinspritzen von gestern:</a:t>
            </a:r>
            <a:endParaRPr lang="de-DE" sz="3200" b="1" dirty="0">
              <a:solidFill>
                <a:srgbClr val="FFFFFF"/>
              </a:solidFill>
              <a:latin typeface="Open Sans"/>
              <a:cs typeface="Open Sans"/>
            </a:endParaRPr>
          </a:p>
        </p:txBody>
      </p:sp>
      <p:pic>
        <p:nvPicPr>
          <p:cNvPr id="2" name="Bild 1" descr="0445070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424" y="2046736"/>
            <a:ext cx="3248414" cy="875977"/>
          </a:xfrm>
          <a:prstGeom prst="rect">
            <a:avLst/>
          </a:prstGeom>
        </p:spPr>
      </p:pic>
      <p:pic>
        <p:nvPicPr>
          <p:cNvPr id="3" name="Bild 2" descr="04450686.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423" y="4709968"/>
            <a:ext cx="3248415" cy="875977"/>
          </a:xfrm>
          <a:prstGeom prst="rect">
            <a:avLst/>
          </a:prstGeom>
        </p:spPr>
      </p:pic>
      <p:pic>
        <p:nvPicPr>
          <p:cNvPr id="16" name="Bild 15" descr="04450707.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2718" y="4709968"/>
            <a:ext cx="3248417" cy="875977"/>
          </a:xfrm>
          <a:prstGeom prst="rect">
            <a:avLst/>
          </a:prstGeom>
        </p:spPr>
      </p:pic>
      <p:pic>
        <p:nvPicPr>
          <p:cNvPr id="20" name="Bild 19" descr="04455234.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9421" y="3015596"/>
            <a:ext cx="3248417" cy="1592361"/>
          </a:xfrm>
          <a:prstGeom prst="rect">
            <a:avLst/>
          </a:prstGeom>
        </p:spPr>
      </p:pic>
      <p:pic>
        <p:nvPicPr>
          <p:cNvPr id="21" name="Bild 20"/>
          <p:cNvPicPr>
            <a:picLocks noChangeAspect="1"/>
          </p:cNvPicPr>
          <p:nvPr/>
        </p:nvPicPr>
        <p:blipFill>
          <a:blip r:embed="rId8"/>
          <a:stretch>
            <a:fillRect/>
          </a:stretch>
        </p:blipFill>
        <p:spPr>
          <a:xfrm>
            <a:off x="4472718" y="2046735"/>
            <a:ext cx="3248417" cy="2561221"/>
          </a:xfrm>
          <a:prstGeom prst="rect">
            <a:avLst/>
          </a:prstGeom>
        </p:spPr>
      </p:pic>
      <p:sp>
        <p:nvSpPr>
          <p:cNvPr id="5" name="Textfeld 4"/>
          <p:cNvSpPr txBox="1"/>
          <p:nvPr/>
        </p:nvSpPr>
        <p:spPr>
          <a:xfrm>
            <a:off x="999424" y="5672015"/>
            <a:ext cx="2669270" cy="276999"/>
          </a:xfrm>
          <a:prstGeom prst="rect">
            <a:avLst/>
          </a:prstGeom>
          <a:noFill/>
        </p:spPr>
        <p:txBody>
          <a:bodyPr wrap="none" rtlCol="0">
            <a:spAutoFit/>
          </a:bodyPr>
          <a:lstStyle/>
          <a:p>
            <a:r>
              <a:rPr lang="de-DE" sz="1200" dirty="0" smtClean="0">
                <a:latin typeface="Open Sans"/>
                <a:cs typeface="Open Sans"/>
              </a:rPr>
              <a:t>Bilder: Diabetesmuseum München</a:t>
            </a:r>
            <a:endParaRPr lang="de-DE" sz="1200" dirty="0">
              <a:latin typeface="Open Sans"/>
              <a:cs typeface="Open Sans"/>
            </a:endParaRPr>
          </a:p>
        </p:txBody>
      </p:sp>
    </p:spTree>
    <p:extLst>
      <p:ext uri="{BB962C8B-B14F-4D97-AF65-F5344CB8AC3E}">
        <p14:creationId xmlns:p14="http://schemas.microsoft.com/office/powerpoint/2010/main" val="76922380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997927" y="-1830991"/>
            <a:ext cx="1092062" cy="5087915"/>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5101276" cy="584776"/>
          </a:xfrm>
          <a:prstGeom prst="rect">
            <a:avLst/>
          </a:prstGeom>
          <a:noFill/>
        </p:spPr>
        <p:txBody>
          <a:bodyPr wrap="none" rtlCol="0">
            <a:spAutoFit/>
          </a:bodyPr>
          <a:lstStyle/>
          <a:p>
            <a:r>
              <a:rPr lang="de-DE" sz="3200" b="1" dirty="0" smtClean="0">
                <a:solidFill>
                  <a:srgbClr val="FFFFFF"/>
                </a:solidFill>
                <a:latin typeface="Open Sans"/>
                <a:cs typeface="Open Sans"/>
              </a:rPr>
              <a:t>Blutzuckerbestimmung:</a:t>
            </a:r>
            <a:endParaRPr lang="de-DE" sz="3200" b="1" dirty="0">
              <a:solidFill>
                <a:srgbClr val="FFFFFF"/>
              </a:solidFill>
              <a:latin typeface="Open Sans"/>
              <a:cs typeface="Open Sans"/>
            </a:endParaRPr>
          </a:p>
        </p:txBody>
      </p:sp>
      <p:pic>
        <p:nvPicPr>
          <p:cNvPr id="5" name="Bild 4" descr="db_Colorimeter_um_1890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773" y="2114748"/>
            <a:ext cx="1905000" cy="3566160"/>
          </a:xfrm>
          <a:prstGeom prst="rect">
            <a:avLst/>
          </a:prstGeom>
          <a:ln w="44450">
            <a:solidFill>
              <a:schemeClr val="tx1">
                <a:lumMod val="65000"/>
                <a:lumOff val="35000"/>
              </a:schemeClr>
            </a:solidFill>
          </a:ln>
        </p:spPr>
      </p:pic>
      <p:pic>
        <p:nvPicPr>
          <p:cNvPr id="8" name="Bild 7" descr="db_Kolorimeter_mit_Zubehor__1930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2963" y="1611828"/>
            <a:ext cx="3048000" cy="2286000"/>
          </a:xfrm>
          <a:prstGeom prst="rect">
            <a:avLst/>
          </a:prstGeom>
          <a:ln w="44450">
            <a:solidFill>
              <a:schemeClr val="tx1">
                <a:lumMod val="65000"/>
                <a:lumOff val="35000"/>
              </a:schemeClr>
            </a:solidFill>
          </a:ln>
        </p:spPr>
      </p:pic>
      <p:pic>
        <p:nvPicPr>
          <p:cNvPr id="12" name="Bild 11" descr="db_vierte_reihe_0583.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5620" y="4136777"/>
            <a:ext cx="3048000" cy="2297723"/>
          </a:xfrm>
          <a:prstGeom prst="rect">
            <a:avLst/>
          </a:prstGeom>
          <a:ln w="44450">
            <a:solidFill>
              <a:schemeClr val="tx1">
                <a:lumMod val="65000"/>
                <a:lumOff val="35000"/>
              </a:schemeClr>
            </a:solidFill>
          </a:ln>
        </p:spPr>
      </p:pic>
      <p:sp>
        <p:nvSpPr>
          <p:cNvPr id="9" name="Textfeld 8"/>
          <p:cNvSpPr txBox="1"/>
          <p:nvPr/>
        </p:nvSpPr>
        <p:spPr>
          <a:xfrm>
            <a:off x="683773" y="5818558"/>
            <a:ext cx="2669270" cy="276999"/>
          </a:xfrm>
          <a:prstGeom prst="rect">
            <a:avLst/>
          </a:prstGeom>
          <a:noFill/>
        </p:spPr>
        <p:txBody>
          <a:bodyPr wrap="none" rtlCol="0">
            <a:spAutoFit/>
          </a:bodyPr>
          <a:lstStyle/>
          <a:p>
            <a:r>
              <a:rPr lang="de-DE" sz="1200" dirty="0" smtClean="0">
                <a:latin typeface="Open Sans"/>
                <a:cs typeface="Open Sans"/>
              </a:rPr>
              <a:t>Bilder: Diabetesmuseum München</a:t>
            </a:r>
            <a:endParaRPr lang="de-DE" sz="1200" dirty="0">
              <a:latin typeface="Open Sans"/>
              <a:cs typeface="Open Sans"/>
            </a:endParaRPr>
          </a:p>
        </p:txBody>
      </p:sp>
    </p:spTree>
    <p:extLst>
      <p:ext uri="{BB962C8B-B14F-4D97-AF65-F5344CB8AC3E}">
        <p14:creationId xmlns:p14="http://schemas.microsoft.com/office/powerpoint/2010/main" val="282831619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866999" y="-1700063"/>
            <a:ext cx="1092062" cy="4826059"/>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pic>
        <p:nvPicPr>
          <p:cNvPr id="8" name="Picture 4" descr="Backpack pump in '63"/>
          <p:cNvPicPr>
            <a:picLocks noChangeAspect="1" noChangeArrowheads="1"/>
          </p:cNvPicPr>
          <p:nvPr/>
        </p:nvPicPr>
        <p:blipFill>
          <a:blip r:embed="rId4"/>
          <a:srcRect/>
          <a:stretch>
            <a:fillRect/>
          </a:stretch>
        </p:blipFill>
        <p:spPr bwMode="auto">
          <a:xfrm>
            <a:off x="2828741" y="1415104"/>
            <a:ext cx="3838462" cy="5236247"/>
          </a:xfrm>
          <a:prstGeom prst="rect">
            <a:avLst/>
          </a:prstGeom>
          <a:noFill/>
          <a:ln w="44450">
            <a:solidFill>
              <a:schemeClr val="tx1">
                <a:lumMod val="65000"/>
                <a:lumOff val="35000"/>
              </a:schemeClr>
            </a:solidFill>
            <a:miter lim="800000"/>
            <a:headEnd/>
            <a:tailEnd/>
          </a:ln>
        </p:spPr>
      </p:pic>
      <p:sp>
        <p:nvSpPr>
          <p:cNvPr id="4" name="Textfeld 3"/>
          <p:cNvSpPr txBox="1"/>
          <p:nvPr/>
        </p:nvSpPr>
        <p:spPr>
          <a:xfrm>
            <a:off x="28952" y="431487"/>
            <a:ext cx="4797107" cy="584776"/>
          </a:xfrm>
          <a:prstGeom prst="rect">
            <a:avLst/>
          </a:prstGeom>
          <a:noFill/>
        </p:spPr>
        <p:txBody>
          <a:bodyPr wrap="none" rtlCol="0">
            <a:spAutoFit/>
          </a:bodyPr>
          <a:lstStyle/>
          <a:p>
            <a:r>
              <a:rPr lang="de-DE" sz="3200" b="1" dirty="0" smtClean="0">
                <a:solidFill>
                  <a:srgbClr val="FFFFFF"/>
                </a:solidFill>
                <a:latin typeface="Open Sans"/>
                <a:cs typeface="Open Sans"/>
              </a:rPr>
              <a:t>Insulinpumpe: gestern</a:t>
            </a:r>
            <a:endParaRPr lang="de-DE" sz="3200" b="1" dirty="0">
              <a:solidFill>
                <a:srgbClr val="FFFFFF"/>
              </a:solidFill>
              <a:latin typeface="Open Sans"/>
              <a:cs typeface="Open Sans"/>
            </a:endParaRPr>
          </a:p>
        </p:txBody>
      </p:sp>
      <p:sp>
        <p:nvSpPr>
          <p:cNvPr id="5" name="Textfeld 4"/>
          <p:cNvSpPr txBox="1"/>
          <p:nvPr/>
        </p:nvSpPr>
        <p:spPr>
          <a:xfrm>
            <a:off x="212350" y="3532548"/>
            <a:ext cx="2090273" cy="369332"/>
          </a:xfrm>
          <a:prstGeom prst="rect">
            <a:avLst/>
          </a:prstGeom>
          <a:noFill/>
        </p:spPr>
        <p:txBody>
          <a:bodyPr wrap="none" rtlCol="0">
            <a:spAutoFit/>
          </a:bodyPr>
          <a:lstStyle/>
          <a:p>
            <a:r>
              <a:rPr lang="de-DE" dirty="0" smtClean="0">
                <a:latin typeface="Open Sans"/>
                <a:cs typeface="Open Sans"/>
              </a:rPr>
              <a:t>Prototyp der 60er</a:t>
            </a:r>
            <a:endParaRPr lang="de-DE" dirty="0">
              <a:latin typeface="Open Sans"/>
              <a:cs typeface="Open Sans"/>
            </a:endParaRPr>
          </a:p>
        </p:txBody>
      </p:sp>
      <p:sp>
        <p:nvSpPr>
          <p:cNvPr id="16" name="Textfeld 15"/>
          <p:cNvSpPr txBox="1"/>
          <p:nvPr/>
        </p:nvSpPr>
        <p:spPr>
          <a:xfrm>
            <a:off x="212350" y="3901880"/>
            <a:ext cx="2225639" cy="630942"/>
          </a:xfrm>
          <a:prstGeom prst="rect">
            <a:avLst/>
          </a:prstGeom>
          <a:noFill/>
        </p:spPr>
        <p:txBody>
          <a:bodyPr wrap="none" rtlCol="0">
            <a:spAutoFit/>
          </a:bodyPr>
          <a:lstStyle/>
          <a:p>
            <a:pPr>
              <a:lnSpc>
                <a:spcPct val="150000"/>
              </a:lnSpc>
            </a:pPr>
            <a:r>
              <a:rPr lang="de-DE" sz="1200" dirty="0" smtClean="0">
                <a:latin typeface="Open Sans"/>
                <a:cs typeface="Open Sans"/>
              </a:rPr>
              <a:t>M. </a:t>
            </a:r>
            <a:r>
              <a:rPr lang="de-DE" sz="1200" dirty="0" err="1" smtClean="0">
                <a:latin typeface="Open Sans"/>
                <a:cs typeface="Open Sans"/>
              </a:rPr>
              <a:t>Krymskaya</a:t>
            </a:r>
            <a:r>
              <a:rPr lang="de-DE" sz="1200" dirty="0" smtClean="0">
                <a:latin typeface="Open Sans"/>
                <a:cs typeface="Open Sans"/>
              </a:rPr>
              <a:t>, 1/2010, </a:t>
            </a:r>
          </a:p>
          <a:p>
            <a:pPr>
              <a:lnSpc>
                <a:spcPct val="150000"/>
              </a:lnSpc>
            </a:pPr>
            <a:r>
              <a:rPr lang="de-DE" sz="1200" dirty="0" smtClean="0">
                <a:latin typeface="Open Sans"/>
                <a:cs typeface="Open Sans"/>
              </a:rPr>
              <a:t>Diabetes Technology update</a:t>
            </a:r>
            <a:endParaRPr lang="de-DE" sz="1200" dirty="0">
              <a:latin typeface="Open Sans"/>
              <a:cs typeface="Open Sans"/>
            </a:endParaRPr>
          </a:p>
        </p:txBody>
      </p:sp>
    </p:spTree>
    <p:extLst>
      <p:ext uri="{BB962C8B-B14F-4D97-AF65-F5344CB8AC3E}">
        <p14:creationId xmlns:p14="http://schemas.microsoft.com/office/powerpoint/2010/main" val="138954371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2987862" y="-2820926"/>
            <a:ext cx="1092062" cy="7067786"/>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4444646" cy="584776"/>
          </a:xfrm>
          <a:prstGeom prst="rect">
            <a:avLst/>
          </a:prstGeom>
          <a:noFill/>
        </p:spPr>
        <p:txBody>
          <a:bodyPr wrap="none" rtlCol="0">
            <a:spAutoFit/>
          </a:bodyPr>
          <a:lstStyle/>
          <a:p>
            <a:r>
              <a:rPr lang="de-DE" sz="3200" b="1" dirty="0" smtClean="0">
                <a:solidFill>
                  <a:srgbClr val="FFFFFF"/>
                </a:solidFill>
                <a:latin typeface="Open Sans"/>
                <a:cs typeface="Open Sans"/>
              </a:rPr>
              <a:t>Insulinpumpe: heute</a:t>
            </a:r>
            <a:endParaRPr lang="de-DE" sz="3200" b="1" dirty="0">
              <a:solidFill>
                <a:srgbClr val="FFFFFF"/>
              </a:solidFill>
              <a:latin typeface="Open Sans"/>
              <a:cs typeface="Open Sans"/>
            </a:endParaRPr>
          </a:p>
        </p:txBody>
      </p:sp>
      <p:grpSp>
        <p:nvGrpSpPr>
          <p:cNvPr id="18" name="Gruppierung 17"/>
          <p:cNvGrpSpPr/>
          <p:nvPr/>
        </p:nvGrpSpPr>
        <p:grpSpPr>
          <a:xfrm>
            <a:off x="1149706" y="1513003"/>
            <a:ext cx="5312332" cy="4340721"/>
            <a:chOff x="4278337" y="1602891"/>
            <a:chExt cx="3951874" cy="3254431"/>
          </a:xfrm>
        </p:grpSpPr>
        <p:grpSp>
          <p:nvGrpSpPr>
            <p:cNvPr id="15" name="Gruppierung 14"/>
            <p:cNvGrpSpPr/>
            <p:nvPr/>
          </p:nvGrpSpPr>
          <p:grpSpPr>
            <a:xfrm>
              <a:off x="4278337" y="1602891"/>
              <a:ext cx="3951874" cy="3254431"/>
              <a:chOff x="4278337" y="1602891"/>
              <a:chExt cx="3951874" cy="3254431"/>
            </a:xfrm>
          </p:grpSpPr>
          <p:pic>
            <p:nvPicPr>
              <p:cNvPr id="11" name="Bild 10" descr="index.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8337" y="1602891"/>
                <a:ext cx="1989974" cy="1636914"/>
              </a:xfrm>
              <a:prstGeom prst="rect">
                <a:avLst/>
              </a:prstGeom>
            </p:spPr>
          </p:pic>
          <p:pic>
            <p:nvPicPr>
              <p:cNvPr id="12" name="Bild 11" descr="OP2_discover_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337" y="3406300"/>
                <a:ext cx="1989974" cy="1451022"/>
              </a:xfrm>
              <a:prstGeom prst="rect">
                <a:avLst/>
              </a:prstGeom>
            </p:spPr>
          </p:pic>
          <p:pic>
            <p:nvPicPr>
              <p:cNvPr id="13" name="Bild 12" descr="OP2_discover_4-baca2b0a.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7638" y="3402659"/>
                <a:ext cx="1842573" cy="1454663"/>
              </a:xfrm>
              <a:prstGeom prst="rect">
                <a:avLst/>
              </a:prstGeom>
            </p:spPr>
          </p:pic>
          <p:pic>
            <p:nvPicPr>
              <p:cNvPr id="14" name="Bild 13" descr="OP2_discover_1.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668" y="1602891"/>
                <a:ext cx="1945543" cy="1636914"/>
              </a:xfrm>
              <a:prstGeom prst="rect">
                <a:avLst/>
              </a:prstGeom>
            </p:spPr>
          </p:pic>
        </p:grpSp>
        <p:sp>
          <p:nvSpPr>
            <p:cNvPr id="17" name="Rechteck 16"/>
            <p:cNvSpPr/>
            <p:nvPr/>
          </p:nvSpPr>
          <p:spPr>
            <a:xfrm>
              <a:off x="4278337" y="1602891"/>
              <a:ext cx="3951874" cy="3254431"/>
            </a:xfrm>
            <a:prstGeom prst="rect">
              <a:avLst/>
            </a:prstGeom>
            <a:noFill/>
            <a:ln w="44450">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sp>
        <p:nvSpPr>
          <p:cNvPr id="19" name="Textfeld 18"/>
          <p:cNvSpPr txBox="1"/>
          <p:nvPr/>
        </p:nvSpPr>
        <p:spPr>
          <a:xfrm>
            <a:off x="1084581" y="5940695"/>
            <a:ext cx="4008504" cy="369332"/>
          </a:xfrm>
          <a:prstGeom prst="rect">
            <a:avLst/>
          </a:prstGeom>
          <a:noFill/>
        </p:spPr>
        <p:txBody>
          <a:bodyPr wrap="none" rtlCol="0">
            <a:spAutoFit/>
          </a:bodyPr>
          <a:lstStyle/>
          <a:p>
            <a:r>
              <a:rPr lang="de-DE" dirty="0" err="1" smtClean="0">
                <a:latin typeface="Open Sans"/>
                <a:cs typeface="Open Sans"/>
              </a:rPr>
              <a:t>Omni-Pod</a:t>
            </a:r>
            <a:r>
              <a:rPr lang="de-DE" dirty="0" smtClean="0">
                <a:latin typeface="Open Sans"/>
                <a:cs typeface="Open Sans"/>
              </a:rPr>
              <a:t>: kabelfreie Insulinpumpe</a:t>
            </a:r>
            <a:endParaRPr lang="de-DE" dirty="0">
              <a:latin typeface="Open Sans"/>
              <a:cs typeface="Open Sans"/>
            </a:endParaRPr>
          </a:p>
        </p:txBody>
      </p:sp>
      <p:sp>
        <p:nvSpPr>
          <p:cNvPr id="20" name="Textfeld 19"/>
          <p:cNvSpPr txBox="1"/>
          <p:nvPr/>
        </p:nvSpPr>
        <p:spPr>
          <a:xfrm>
            <a:off x="1084581" y="6321572"/>
            <a:ext cx="1813317" cy="353943"/>
          </a:xfrm>
          <a:prstGeom prst="rect">
            <a:avLst/>
          </a:prstGeom>
          <a:noFill/>
        </p:spPr>
        <p:txBody>
          <a:bodyPr wrap="none" rtlCol="0">
            <a:spAutoFit/>
          </a:bodyPr>
          <a:lstStyle/>
          <a:p>
            <a:pPr>
              <a:lnSpc>
                <a:spcPct val="150000"/>
              </a:lnSpc>
            </a:pPr>
            <a:r>
              <a:rPr lang="de-DE" sz="1200" dirty="0" smtClean="0">
                <a:latin typeface="Open Sans"/>
                <a:cs typeface="Open Sans"/>
              </a:rPr>
              <a:t>Bild: Firmenhomepage</a:t>
            </a:r>
            <a:endParaRPr lang="de-DE" sz="1200" dirty="0">
              <a:latin typeface="Open Sans"/>
              <a:cs typeface="Open Sans"/>
            </a:endParaRPr>
          </a:p>
        </p:txBody>
      </p:sp>
    </p:spTree>
    <p:extLst>
      <p:ext uri="{BB962C8B-B14F-4D97-AF65-F5344CB8AC3E}">
        <p14:creationId xmlns:p14="http://schemas.microsoft.com/office/powerpoint/2010/main" val="119049169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778129" y="-1611193"/>
            <a:ext cx="1092062" cy="4648319"/>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4686700" cy="584776"/>
          </a:xfrm>
          <a:prstGeom prst="rect">
            <a:avLst/>
          </a:prstGeom>
          <a:noFill/>
        </p:spPr>
        <p:txBody>
          <a:bodyPr wrap="none" rtlCol="0">
            <a:spAutoFit/>
          </a:bodyPr>
          <a:lstStyle/>
          <a:p>
            <a:r>
              <a:rPr lang="de-DE" sz="3200" b="1" dirty="0" smtClean="0">
                <a:solidFill>
                  <a:srgbClr val="FFFFFF"/>
                </a:solidFill>
                <a:latin typeface="Open Sans"/>
                <a:cs typeface="Open Sans"/>
              </a:rPr>
              <a:t>Life-Scan – </a:t>
            </a:r>
            <a:r>
              <a:rPr lang="de-DE" sz="3200" b="1" dirty="0" err="1" smtClean="0">
                <a:solidFill>
                  <a:srgbClr val="FFFFFF"/>
                </a:solidFill>
                <a:latin typeface="Open Sans"/>
                <a:cs typeface="Open Sans"/>
              </a:rPr>
              <a:t>Verio</a:t>
            </a:r>
            <a:r>
              <a:rPr lang="de-DE" sz="3200" b="1" dirty="0" smtClean="0">
                <a:solidFill>
                  <a:srgbClr val="FFFFFF"/>
                </a:solidFill>
                <a:latin typeface="Open Sans"/>
                <a:cs typeface="Open Sans"/>
              </a:rPr>
              <a:t> </a:t>
            </a:r>
            <a:r>
              <a:rPr lang="de-DE" sz="3200" b="1" dirty="0" err="1" smtClean="0">
                <a:solidFill>
                  <a:srgbClr val="FFFFFF"/>
                </a:solidFill>
                <a:latin typeface="Open Sans"/>
                <a:cs typeface="Open Sans"/>
              </a:rPr>
              <a:t>Sync</a:t>
            </a:r>
            <a:r>
              <a:rPr lang="de-DE" sz="3200" b="1" dirty="0" smtClean="0">
                <a:solidFill>
                  <a:srgbClr val="FFFFFF"/>
                </a:solidFill>
                <a:latin typeface="Open Sans"/>
                <a:cs typeface="Open Sans"/>
              </a:rPr>
              <a:t>:</a:t>
            </a:r>
            <a:endParaRPr lang="de-DE" sz="3200" b="1" dirty="0">
              <a:solidFill>
                <a:srgbClr val="FFFFFF"/>
              </a:solidFill>
              <a:latin typeface="Open Sans"/>
              <a:cs typeface="Open Sans"/>
            </a:endParaRPr>
          </a:p>
        </p:txBody>
      </p:sp>
      <p:pic>
        <p:nvPicPr>
          <p:cNvPr id="8" name="Bild 7"/>
          <p:cNvPicPr>
            <a:picLocks noChangeAspect="1"/>
          </p:cNvPicPr>
          <p:nvPr/>
        </p:nvPicPr>
        <p:blipFill>
          <a:blip r:embed="rId4"/>
          <a:stretch>
            <a:fillRect/>
          </a:stretch>
        </p:blipFill>
        <p:spPr>
          <a:xfrm>
            <a:off x="2790705" y="1667607"/>
            <a:ext cx="3530300" cy="4940300"/>
          </a:xfrm>
          <a:prstGeom prst="rect">
            <a:avLst/>
          </a:prstGeom>
        </p:spPr>
      </p:pic>
      <p:sp>
        <p:nvSpPr>
          <p:cNvPr id="9" name="Textfeld 8"/>
          <p:cNvSpPr txBox="1"/>
          <p:nvPr/>
        </p:nvSpPr>
        <p:spPr>
          <a:xfrm>
            <a:off x="1084581" y="6310027"/>
            <a:ext cx="1813317" cy="353943"/>
          </a:xfrm>
          <a:prstGeom prst="rect">
            <a:avLst/>
          </a:prstGeom>
          <a:noFill/>
        </p:spPr>
        <p:txBody>
          <a:bodyPr wrap="none" rtlCol="0">
            <a:spAutoFit/>
          </a:bodyPr>
          <a:lstStyle/>
          <a:p>
            <a:pPr>
              <a:lnSpc>
                <a:spcPct val="150000"/>
              </a:lnSpc>
            </a:pPr>
            <a:r>
              <a:rPr lang="de-DE" sz="1200" dirty="0" smtClean="0">
                <a:latin typeface="Open Sans"/>
                <a:cs typeface="Open Sans"/>
              </a:rPr>
              <a:t>Bild: Firmenhomepage</a:t>
            </a:r>
            <a:endParaRPr lang="de-DE" sz="1200" dirty="0">
              <a:latin typeface="Open Sans"/>
              <a:cs typeface="Open Sans"/>
            </a:endParaRPr>
          </a:p>
        </p:txBody>
      </p:sp>
    </p:spTree>
    <p:extLst>
      <p:ext uri="{BB962C8B-B14F-4D97-AF65-F5344CB8AC3E}">
        <p14:creationId xmlns:p14="http://schemas.microsoft.com/office/powerpoint/2010/main" val="21778464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457030" y="-1290094"/>
            <a:ext cx="1092062" cy="4006122"/>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3977170" cy="584776"/>
          </a:xfrm>
          <a:prstGeom prst="rect">
            <a:avLst/>
          </a:prstGeom>
          <a:noFill/>
        </p:spPr>
        <p:txBody>
          <a:bodyPr wrap="none" rtlCol="0">
            <a:spAutoFit/>
          </a:bodyPr>
          <a:lstStyle/>
          <a:p>
            <a:r>
              <a:rPr lang="de-DE" sz="3200" b="1" dirty="0" smtClean="0">
                <a:solidFill>
                  <a:srgbClr val="FFFFFF"/>
                </a:solidFill>
                <a:latin typeface="Open Sans"/>
                <a:cs typeface="Open Sans"/>
              </a:rPr>
              <a:t>Smartphone-Apps:</a:t>
            </a:r>
            <a:endParaRPr lang="de-DE" sz="3200" b="1" dirty="0">
              <a:solidFill>
                <a:srgbClr val="FFFFFF"/>
              </a:solidFill>
              <a:latin typeface="Open Sans"/>
              <a:cs typeface="Open Sans"/>
            </a:endParaRPr>
          </a:p>
        </p:txBody>
      </p:sp>
      <p:pic>
        <p:nvPicPr>
          <p:cNvPr id="2" name="Bild 1" descr="651139_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963" y="1709231"/>
            <a:ext cx="1345125" cy="2144396"/>
          </a:xfrm>
          <a:prstGeom prst="rect">
            <a:avLst/>
          </a:prstGeom>
          <a:ln w="44450">
            <a:solidFill>
              <a:schemeClr val="tx1">
                <a:lumMod val="65000"/>
                <a:lumOff val="35000"/>
              </a:schemeClr>
            </a:solidFill>
          </a:ln>
        </p:spPr>
      </p:pic>
      <p:pic>
        <p:nvPicPr>
          <p:cNvPr id="3" name="Bild 2" descr="CarbsContro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1355" y="1709231"/>
            <a:ext cx="1208110" cy="2144396"/>
          </a:xfrm>
          <a:prstGeom prst="rect">
            <a:avLst/>
          </a:prstGeom>
          <a:ln w="44450">
            <a:solidFill>
              <a:schemeClr val="tx1">
                <a:lumMod val="65000"/>
                <a:lumOff val="35000"/>
              </a:schemeClr>
            </a:solidFill>
          </a:ln>
        </p:spPr>
      </p:pic>
      <p:pic>
        <p:nvPicPr>
          <p:cNvPr id="9" name="Bild 8" descr="diabetes-in-chec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1666" y="1713260"/>
            <a:ext cx="1233854" cy="2157610"/>
          </a:xfrm>
          <a:prstGeom prst="rect">
            <a:avLst/>
          </a:prstGeom>
          <a:ln w="44450">
            <a:solidFill>
              <a:schemeClr val="tx1">
                <a:lumMod val="65000"/>
                <a:lumOff val="35000"/>
              </a:schemeClr>
            </a:solidFill>
          </a:ln>
        </p:spPr>
      </p:pic>
      <p:pic>
        <p:nvPicPr>
          <p:cNvPr id="10" name="Bild 9" descr="diabetes-in-pregnancy.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8163" y="1709666"/>
            <a:ext cx="1210529" cy="2148688"/>
          </a:xfrm>
          <a:prstGeom prst="rect">
            <a:avLst/>
          </a:prstGeom>
          <a:ln w="44450">
            <a:solidFill>
              <a:schemeClr val="tx1">
                <a:lumMod val="65000"/>
                <a:lumOff val="35000"/>
              </a:schemeClr>
            </a:solidFill>
          </a:ln>
        </p:spPr>
      </p:pic>
      <p:pic>
        <p:nvPicPr>
          <p:cNvPr id="21" name="Bild 20" descr="HealthyOut.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4963" y="4049675"/>
            <a:ext cx="1345125" cy="2070728"/>
          </a:xfrm>
          <a:prstGeom prst="rect">
            <a:avLst/>
          </a:prstGeom>
          <a:ln w="44450">
            <a:solidFill>
              <a:schemeClr val="tx1">
                <a:lumMod val="65000"/>
                <a:lumOff val="35000"/>
              </a:schemeClr>
            </a:solidFill>
          </a:ln>
        </p:spPr>
      </p:pic>
      <p:pic>
        <p:nvPicPr>
          <p:cNvPr id="22" name="Bild 21" descr="johnshopkinsapp.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51355" y="4052231"/>
            <a:ext cx="1208110" cy="2066938"/>
          </a:xfrm>
          <a:prstGeom prst="rect">
            <a:avLst/>
          </a:prstGeom>
          <a:ln w="44450">
            <a:solidFill>
              <a:schemeClr val="tx1">
                <a:lumMod val="65000"/>
                <a:lumOff val="35000"/>
              </a:schemeClr>
            </a:solidFill>
          </a:ln>
        </p:spPr>
      </p:pic>
      <p:pic>
        <p:nvPicPr>
          <p:cNvPr id="23" name="Bild 22" descr="mySug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2048" y="4052232"/>
            <a:ext cx="1223472" cy="2066938"/>
          </a:xfrm>
          <a:prstGeom prst="rect">
            <a:avLst/>
          </a:prstGeom>
          <a:ln w="44450">
            <a:solidFill>
              <a:schemeClr val="tx1">
                <a:lumMod val="65000"/>
                <a:lumOff val="35000"/>
              </a:schemeClr>
            </a:solidFill>
          </a:ln>
        </p:spPr>
      </p:pic>
      <p:pic>
        <p:nvPicPr>
          <p:cNvPr id="24" name="Bild 23" descr="Track3.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78163" y="4052232"/>
            <a:ext cx="1215991" cy="2066937"/>
          </a:xfrm>
          <a:prstGeom prst="rect">
            <a:avLst/>
          </a:prstGeom>
          <a:ln w="44450">
            <a:solidFill>
              <a:schemeClr val="tx1">
                <a:lumMod val="65000"/>
                <a:lumOff val="35000"/>
              </a:schemeClr>
            </a:solidFill>
          </a:ln>
        </p:spPr>
      </p:pic>
    </p:spTree>
    <p:extLst>
      <p:ext uri="{BB962C8B-B14F-4D97-AF65-F5344CB8AC3E}">
        <p14:creationId xmlns:p14="http://schemas.microsoft.com/office/powerpoint/2010/main" val="2621427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2840485" y="-2673549"/>
            <a:ext cx="1092062" cy="6773032"/>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6801862" cy="584776"/>
          </a:xfrm>
          <a:prstGeom prst="rect">
            <a:avLst/>
          </a:prstGeom>
          <a:noFill/>
        </p:spPr>
        <p:txBody>
          <a:bodyPr wrap="none" rtlCol="0">
            <a:spAutoFit/>
          </a:bodyPr>
          <a:lstStyle/>
          <a:p>
            <a:r>
              <a:rPr lang="de-DE" sz="3200" b="1" dirty="0" smtClean="0">
                <a:solidFill>
                  <a:srgbClr val="FFFFFF"/>
                </a:solidFill>
                <a:latin typeface="Open Sans"/>
                <a:cs typeface="Open Sans"/>
              </a:rPr>
              <a:t>Ford Medtronic Glucose Monitor</a:t>
            </a:r>
            <a:endParaRPr lang="de-DE" sz="3200" b="1" dirty="0">
              <a:solidFill>
                <a:srgbClr val="FFFFFF"/>
              </a:solidFill>
              <a:latin typeface="Open Sans"/>
              <a:cs typeface="Open Sans"/>
            </a:endParaRPr>
          </a:p>
        </p:txBody>
      </p:sp>
      <p:pic>
        <p:nvPicPr>
          <p:cNvPr id="9" name="Bild 8"/>
          <p:cNvPicPr>
            <a:picLocks noChangeAspect="1"/>
          </p:cNvPicPr>
          <p:nvPr/>
        </p:nvPicPr>
        <p:blipFill>
          <a:blip r:embed="rId3"/>
          <a:stretch>
            <a:fillRect/>
          </a:stretch>
        </p:blipFill>
        <p:spPr>
          <a:xfrm>
            <a:off x="1741993" y="1703109"/>
            <a:ext cx="5088821" cy="3849236"/>
          </a:xfrm>
          <a:prstGeom prst="rect">
            <a:avLst/>
          </a:prstGeom>
          <a:ln w="44450">
            <a:solidFill>
              <a:schemeClr val="tx1">
                <a:lumMod val="65000"/>
                <a:lumOff val="35000"/>
              </a:schemeClr>
            </a:solidFill>
          </a:ln>
        </p:spPr>
      </p:pic>
      <p:sp>
        <p:nvSpPr>
          <p:cNvPr id="8" name="Textfeld 7"/>
          <p:cNvSpPr txBox="1"/>
          <p:nvPr/>
        </p:nvSpPr>
        <p:spPr>
          <a:xfrm>
            <a:off x="1084581" y="6310027"/>
            <a:ext cx="1813317" cy="353943"/>
          </a:xfrm>
          <a:prstGeom prst="rect">
            <a:avLst/>
          </a:prstGeom>
          <a:noFill/>
        </p:spPr>
        <p:txBody>
          <a:bodyPr wrap="none" rtlCol="0">
            <a:spAutoFit/>
          </a:bodyPr>
          <a:lstStyle/>
          <a:p>
            <a:pPr>
              <a:lnSpc>
                <a:spcPct val="150000"/>
              </a:lnSpc>
            </a:pPr>
            <a:r>
              <a:rPr lang="de-DE" sz="1200" dirty="0" smtClean="0">
                <a:latin typeface="Open Sans"/>
                <a:cs typeface="Open Sans"/>
              </a:rPr>
              <a:t>Bild: Firmenhomepage</a:t>
            </a:r>
            <a:endParaRPr lang="de-DE" sz="1200" dirty="0">
              <a:latin typeface="Open Sans"/>
              <a:cs typeface="Open Sans"/>
            </a:endParaRPr>
          </a:p>
        </p:txBody>
      </p:sp>
    </p:spTree>
    <p:extLst>
      <p:ext uri="{BB962C8B-B14F-4D97-AF65-F5344CB8AC3E}">
        <p14:creationId xmlns:p14="http://schemas.microsoft.com/office/powerpoint/2010/main" val="14308280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8" descr="docvoca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1"/>
            <a:ext cx="1031543" cy="1031543"/>
          </a:xfrm>
          <a:prstGeom prst="rect">
            <a:avLst/>
          </a:prstGeom>
        </p:spPr>
      </p:pic>
      <p:sp>
        <p:nvSpPr>
          <p:cNvPr id="7" name="Ecken des Rechtecks auf der gleichen Seite abrunden 6"/>
          <p:cNvSpPr/>
          <p:nvPr/>
        </p:nvSpPr>
        <p:spPr>
          <a:xfrm rot="5400000">
            <a:off x="148567" y="18370"/>
            <a:ext cx="1092062" cy="1389194"/>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1360243" cy="523220"/>
          </a:xfrm>
          <a:prstGeom prst="rect">
            <a:avLst/>
          </a:prstGeom>
          <a:noFill/>
        </p:spPr>
        <p:txBody>
          <a:bodyPr wrap="none" rtlCol="0">
            <a:spAutoFit/>
          </a:bodyPr>
          <a:lstStyle/>
          <a:p>
            <a:r>
              <a:rPr lang="de-DE" sz="2800" b="1" dirty="0" smtClean="0">
                <a:solidFill>
                  <a:srgbClr val="FFFFFF"/>
                </a:solidFill>
                <a:latin typeface="Open Sans"/>
                <a:cs typeface="Open Sans"/>
              </a:rPr>
              <a:t>Inhalt:</a:t>
            </a:r>
            <a:endParaRPr lang="de-DE" sz="2800" b="1" dirty="0">
              <a:solidFill>
                <a:srgbClr val="FFFFFF"/>
              </a:solidFill>
              <a:latin typeface="Open Sans"/>
              <a:cs typeface="Open Sans"/>
            </a:endParaRPr>
          </a:p>
        </p:txBody>
      </p:sp>
      <p:sp>
        <p:nvSpPr>
          <p:cNvPr id="8" name="Inhaltsplatzhalter 2"/>
          <p:cNvSpPr txBox="1">
            <a:spLocks/>
          </p:cNvSpPr>
          <p:nvPr/>
        </p:nvSpPr>
        <p:spPr>
          <a:xfrm>
            <a:off x="214897" y="1321757"/>
            <a:ext cx="8828771" cy="5536243"/>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50000"/>
              </a:lnSpc>
            </a:pPr>
            <a:r>
              <a:rPr lang="de-DE" sz="2800" dirty="0" smtClean="0">
                <a:solidFill>
                  <a:schemeClr val="tx1"/>
                </a:solidFill>
                <a:latin typeface="Open Sans"/>
                <a:cs typeface="Open Sans"/>
              </a:rPr>
              <a:t>Kostentreiber im Gesundheitswesen</a:t>
            </a:r>
          </a:p>
          <a:p>
            <a:pPr lvl="2" indent="-342900" algn="l">
              <a:lnSpc>
                <a:spcPct val="130000"/>
              </a:lnSpc>
              <a:spcAft>
                <a:spcPts val="600"/>
              </a:spcAft>
              <a:buClr>
                <a:srgbClr val="294252"/>
              </a:buClr>
              <a:buFont typeface="Wingdings" charset="0"/>
              <a:buChar char="Ø"/>
            </a:pPr>
            <a:r>
              <a:rPr lang="de-DE" sz="2200" dirty="0" smtClean="0">
                <a:solidFill>
                  <a:schemeClr val="tx1"/>
                </a:solidFill>
                <a:latin typeface="Calibri" charset="0"/>
                <a:ea typeface="ＭＳ Ｐゴシック" charset="0"/>
                <a:cs typeface="Calibri" charset="0"/>
              </a:rPr>
              <a:t>Wie der Ärztemangel zu neuen Versorgungsstrukturen führt.</a:t>
            </a:r>
          </a:p>
          <a:p>
            <a:pPr algn="l">
              <a:lnSpc>
                <a:spcPct val="150000"/>
              </a:lnSpc>
            </a:pPr>
            <a:r>
              <a:rPr lang="de-DE" sz="2800" dirty="0" smtClean="0">
                <a:solidFill>
                  <a:schemeClr val="tx1"/>
                </a:solidFill>
                <a:latin typeface="Open Sans"/>
                <a:cs typeface="Open Sans"/>
              </a:rPr>
              <a:t>Das Internet der Dinge</a:t>
            </a:r>
            <a:endParaRPr lang="de-DE" sz="2800" dirty="0">
              <a:solidFill>
                <a:schemeClr val="tx1"/>
              </a:solidFill>
              <a:latin typeface="Open Sans"/>
              <a:cs typeface="Open Sans"/>
            </a:endParaRPr>
          </a:p>
          <a:p>
            <a:pPr lvl="2" indent="-342900" algn="l">
              <a:lnSpc>
                <a:spcPct val="130000"/>
              </a:lnSpc>
              <a:spcAft>
                <a:spcPts val="600"/>
              </a:spcAft>
              <a:buClr>
                <a:srgbClr val="294252"/>
              </a:buClr>
              <a:buFont typeface="Wingdings" charset="0"/>
              <a:buChar char="Ø"/>
            </a:pPr>
            <a:r>
              <a:rPr lang="de-DE" sz="2200" dirty="0" smtClean="0">
                <a:solidFill>
                  <a:schemeClr val="tx1"/>
                </a:solidFill>
                <a:latin typeface="Calibri" charset="0"/>
                <a:ea typeface="ＭＳ Ｐゴシック" charset="0"/>
                <a:cs typeface="Calibri" charset="0"/>
              </a:rPr>
              <a:t>Wenn Ihr Blutzuckermessgerät mit Ihrem Auto spricht ...</a:t>
            </a:r>
          </a:p>
          <a:p>
            <a:pPr algn="l">
              <a:lnSpc>
                <a:spcPct val="150000"/>
              </a:lnSpc>
            </a:pPr>
            <a:r>
              <a:rPr lang="de-DE" sz="2800" dirty="0" smtClean="0">
                <a:solidFill>
                  <a:schemeClr val="tx1"/>
                </a:solidFill>
                <a:latin typeface="Open Sans"/>
                <a:cs typeface="Open Sans"/>
              </a:rPr>
              <a:t>Web 3.0</a:t>
            </a:r>
            <a:endParaRPr lang="de-DE" sz="2800" dirty="0">
              <a:solidFill>
                <a:schemeClr val="tx1"/>
              </a:solidFill>
              <a:latin typeface="Open Sans"/>
              <a:cs typeface="Open Sans"/>
            </a:endParaRPr>
          </a:p>
          <a:p>
            <a:pPr lvl="2" indent="-342900" algn="l">
              <a:lnSpc>
                <a:spcPct val="130000"/>
              </a:lnSpc>
              <a:spcAft>
                <a:spcPts val="600"/>
              </a:spcAft>
              <a:buClr>
                <a:srgbClr val="294252"/>
              </a:buClr>
              <a:buFont typeface="Wingdings" charset="0"/>
              <a:buChar char="Ø"/>
            </a:pPr>
            <a:r>
              <a:rPr lang="de-DE" sz="2200" dirty="0" smtClean="0">
                <a:solidFill>
                  <a:schemeClr val="tx1"/>
                </a:solidFill>
                <a:latin typeface="Calibri" charset="0"/>
                <a:ea typeface="ＭＳ Ｐゴシック" charset="0"/>
                <a:cs typeface="Calibri" charset="0"/>
              </a:rPr>
              <a:t>Besser als die elektronische Gesundheitskarte ?</a:t>
            </a:r>
          </a:p>
          <a:p>
            <a:pPr algn="l">
              <a:lnSpc>
                <a:spcPct val="150000"/>
              </a:lnSpc>
            </a:pPr>
            <a:r>
              <a:rPr lang="de-DE" sz="2800" dirty="0" smtClean="0">
                <a:solidFill>
                  <a:schemeClr val="tx1"/>
                </a:solidFill>
                <a:latin typeface="Open Sans"/>
                <a:cs typeface="Open Sans"/>
              </a:rPr>
              <a:t>Diskussion</a:t>
            </a:r>
            <a:endParaRPr lang="de-DE" sz="2200" dirty="0">
              <a:solidFill>
                <a:schemeClr val="tx1"/>
              </a:solidFill>
              <a:latin typeface="Calibri" charset="0"/>
              <a:ea typeface="ＭＳ Ｐゴシック" charset="0"/>
              <a:cs typeface="Calibri" charset="0"/>
            </a:endParaRPr>
          </a:p>
          <a:p>
            <a:pPr lvl="2" indent="-342900" algn="l">
              <a:lnSpc>
                <a:spcPct val="130000"/>
              </a:lnSpc>
              <a:spcAft>
                <a:spcPts val="600"/>
              </a:spcAft>
              <a:buClr>
                <a:srgbClr val="294252"/>
              </a:buClr>
              <a:buFont typeface="Wingdings" charset="0"/>
              <a:buChar char="Ø"/>
            </a:pPr>
            <a:endParaRPr lang="de-DE" sz="2200" dirty="0">
              <a:solidFill>
                <a:schemeClr val="tx1"/>
              </a:solidFill>
              <a:latin typeface="Calibri" charset="0"/>
              <a:ea typeface="ＭＳ Ｐゴシック" charset="0"/>
              <a:cs typeface="Calibri" charset="0"/>
            </a:endParaRPr>
          </a:p>
          <a:p>
            <a:pPr lvl="2" indent="-342900" algn="l">
              <a:lnSpc>
                <a:spcPct val="130000"/>
              </a:lnSpc>
              <a:spcAft>
                <a:spcPts val="600"/>
              </a:spcAft>
              <a:buClr>
                <a:srgbClr val="294252"/>
              </a:buClr>
              <a:buFont typeface="Wingdings" charset="0"/>
              <a:buChar char="Ø"/>
            </a:pPr>
            <a:endParaRPr lang="de-DE" sz="2200" dirty="0">
              <a:solidFill>
                <a:schemeClr val="tx1"/>
              </a:solidFill>
              <a:latin typeface="Calibri" charset="0"/>
              <a:ea typeface="ＭＳ Ｐゴシック" charset="0"/>
              <a:cs typeface="Calibri" charset="0"/>
            </a:endParaRPr>
          </a:p>
        </p:txBody>
      </p:sp>
    </p:spTree>
    <p:extLst>
      <p:ext uri="{BB962C8B-B14F-4D97-AF65-F5344CB8AC3E}">
        <p14:creationId xmlns:p14="http://schemas.microsoft.com/office/powerpoint/2010/main" val="16089194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725234" y="-1558297"/>
            <a:ext cx="1092062" cy="4542527"/>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4513576" cy="584776"/>
          </a:xfrm>
          <a:prstGeom prst="rect">
            <a:avLst/>
          </a:prstGeom>
          <a:noFill/>
        </p:spPr>
        <p:txBody>
          <a:bodyPr wrap="none" rtlCol="0">
            <a:spAutoFit/>
          </a:bodyPr>
          <a:lstStyle/>
          <a:p>
            <a:r>
              <a:rPr lang="de-DE" sz="3200" b="1" dirty="0" smtClean="0">
                <a:solidFill>
                  <a:srgbClr val="FFFFFF"/>
                </a:solidFill>
                <a:latin typeface="Open Sans"/>
                <a:cs typeface="Open Sans"/>
              </a:rPr>
              <a:t>Smarte Kontaktlinse:</a:t>
            </a:r>
            <a:endParaRPr lang="de-DE" sz="3200" b="1" dirty="0">
              <a:solidFill>
                <a:srgbClr val="FFFFFF"/>
              </a:solidFill>
              <a:latin typeface="Open Sans"/>
              <a:cs typeface="Open Sans"/>
            </a:endParaRPr>
          </a:p>
        </p:txBody>
      </p:sp>
      <p:pic>
        <p:nvPicPr>
          <p:cNvPr id="2" name="Bild 1" descr="onlineIma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2" y="1469145"/>
            <a:ext cx="7782472" cy="5236811"/>
          </a:xfrm>
          <a:prstGeom prst="rect">
            <a:avLst/>
          </a:prstGeom>
          <a:ln w="44450">
            <a:solidFill>
              <a:schemeClr val="tx1">
                <a:lumMod val="65000"/>
                <a:lumOff val="35000"/>
              </a:schemeClr>
            </a:solidFill>
          </a:ln>
        </p:spPr>
      </p:pic>
    </p:spTree>
    <p:extLst>
      <p:ext uri="{BB962C8B-B14F-4D97-AF65-F5344CB8AC3E}">
        <p14:creationId xmlns:p14="http://schemas.microsoft.com/office/powerpoint/2010/main" val="173759193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678347" y="-1503053"/>
            <a:ext cx="1092062" cy="4448752"/>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4419800" cy="584776"/>
          </a:xfrm>
          <a:prstGeom prst="rect">
            <a:avLst/>
          </a:prstGeom>
          <a:noFill/>
        </p:spPr>
        <p:txBody>
          <a:bodyPr wrap="none" rtlCol="0">
            <a:spAutoFit/>
          </a:bodyPr>
          <a:lstStyle/>
          <a:p>
            <a:r>
              <a:rPr lang="de-DE" sz="3200" b="1" dirty="0" smtClean="0">
                <a:solidFill>
                  <a:srgbClr val="FFFFFF"/>
                </a:solidFill>
                <a:latin typeface="Open Sans"/>
                <a:cs typeface="Open Sans"/>
              </a:rPr>
              <a:t>Smarte </a:t>
            </a:r>
            <a:r>
              <a:rPr lang="de-DE" sz="3200" b="1" dirty="0" smtClean="0">
                <a:solidFill>
                  <a:srgbClr val="FFFFFF"/>
                </a:solidFill>
                <a:latin typeface="Open Sans"/>
                <a:cs typeface="Open Sans"/>
              </a:rPr>
              <a:t>Biosensoren:</a:t>
            </a:r>
            <a:endParaRPr lang="de-DE" sz="3200" b="1" dirty="0">
              <a:solidFill>
                <a:srgbClr val="FFFFFF"/>
              </a:solidFill>
              <a:latin typeface="Open Sans"/>
              <a:cs typeface="Open Sans"/>
            </a:endParaRPr>
          </a:p>
        </p:txBody>
      </p:sp>
      <p:pic>
        <p:nvPicPr>
          <p:cNvPr id="3" name="Bild 2" descr="140403212615-lar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2" y="1432863"/>
            <a:ext cx="7794225" cy="5281235"/>
          </a:xfrm>
          <a:prstGeom prst="rect">
            <a:avLst/>
          </a:prstGeom>
          <a:ln w="44450">
            <a:solidFill>
              <a:schemeClr val="tx1">
                <a:lumMod val="65000"/>
                <a:lumOff val="35000"/>
              </a:schemeClr>
            </a:solidFill>
          </a:ln>
        </p:spPr>
      </p:pic>
    </p:spTree>
    <p:extLst>
      <p:ext uri="{BB962C8B-B14F-4D97-AF65-F5344CB8AC3E}">
        <p14:creationId xmlns:p14="http://schemas.microsoft.com/office/powerpoint/2010/main" val="1891020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3772590" y="-3605652"/>
            <a:ext cx="1092062" cy="8637238"/>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8661145" cy="584776"/>
          </a:xfrm>
          <a:prstGeom prst="rect">
            <a:avLst/>
          </a:prstGeom>
          <a:noFill/>
        </p:spPr>
        <p:txBody>
          <a:bodyPr wrap="none" rtlCol="0">
            <a:spAutoFit/>
          </a:bodyPr>
          <a:lstStyle/>
          <a:p>
            <a:r>
              <a:rPr lang="de-DE" sz="3200" b="1" dirty="0" smtClean="0">
                <a:solidFill>
                  <a:srgbClr val="FFFFFF"/>
                </a:solidFill>
                <a:latin typeface="Open Sans"/>
                <a:cs typeface="Open Sans"/>
              </a:rPr>
              <a:t>Aktuelle telemedizinische Anwendungen:</a:t>
            </a:r>
            <a:endParaRPr lang="de-DE" sz="3200" b="1" dirty="0">
              <a:solidFill>
                <a:srgbClr val="FFFFFF"/>
              </a:solidFill>
              <a:latin typeface="Open Sans"/>
              <a:cs typeface="Open Sans"/>
            </a:endParaRPr>
          </a:p>
        </p:txBody>
      </p:sp>
      <p:sp>
        <p:nvSpPr>
          <p:cNvPr id="8" name="Inhaltsplatzhalter 2"/>
          <p:cNvSpPr txBox="1">
            <a:spLocks/>
          </p:cNvSpPr>
          <p:nvPr/>
        </p:nvSpPr>
        <p:spPr>
          <a:xfrm>
            <a:off x="214898" y="1321757"/>
            <a:ext cx="8422340" cy="5441188"/>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lvl="2"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Telediagnostik (insbesondere Teleradiologie)</a:t>
            </a:r>
          </a:p>
          <a:p>
            <a:pPr lvl="2"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Teletherapie, Telerehabilitation</a:t>
            </a:r>
          </a:p>
          <a:p>
            <a:pPr lvl="2"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Telekonsultation, –</a:t>
            </a:r>
            <a:r>
              <a:rPr lang="de-DE" dirty="0" err="1" smtClean="0">
                <a:solidFill>
                  <a:schemeClr val="tx1"/>
                </a:solidFill>
                <a:latin typeface="Open Sans"/>
                <a:ea typeface="ＭＳ Ｐゴシック" charset="0"/>
                <a:cs typeface="Open Sans"/>
              </a:rPr>
              <a:t>konferenzen</a:t>
            </a:r>
            <a:r>
              <a:rPr lang="de-DE" dirty="0" smtClean="0">
                <a:solidFill>
                  <a:schemeClr val="tx1"/>
                </a:solidFill>
                <a:latin typeface="Open Sans"/>
                <a:ea typeface="ＭＳ Ｐゴシック" charset="0"/>
                <a:cs typeface="Open Sans"/>
              </a:rPr>
              <a:t>, -</a:t>
            </a:r>
            <a:r>
              <a:rPr lang="de-DE" dirty="0" err="1" smtClean="0">
                <a:solidFill>
                  <a:schemeClr val="tx1"/>
                </a:solidFill>
                <a:latin typeface="Open Sans"/>
                <a:ea typeface="ＭＳ Ｐゴシック" charset="0"/>
                <a:cs typeface="Open Sans"/>
              </a:rPr>
              <a:t>teaching</a:t>
            </a:r>
            <a:endParaRPr lang="de-DE" dirty="0" smtClean="0">
              <a:solidFill>
                <a:schemeClr val="tx1"/>
              </a:solidFill>
              <a:latin typeface="Open Sans"/>
              <a:ea typeface="ＭＳ Ｐゴシック" charset="0"/>
              <a:cs typeface="Open Sans"/>
            </a:endParaRPr>
          </a:p>
          <a:p>
            <a:pPr lvl="3" indent="-342900" algn="l">
              <a:lnSpc>
                <a:spcPct val="140000"/>
              </a:lnSpc>
              <a:spcAft>
                <a:spcPts val="600"/>
              </a:spcAft>
              <a:buClr>
                <a:srgbClr val="294252"/>
              </a:buClr>
              <a:buFont typeface="Wingdings" charset="0"/>
              <a:buChar char="Ø"/>
            </a:pPr>
            <a:r>
              <a:rPr lang="de-DE" dirty="0" err="1" smtClean="0">
                <a:solidFill>
                  <a:schemeClr val="tx1"/>
                </a:solidFill>
                <a:latin typeface="Open Sans"/>
                <a:ea typeface="ＭＳ Ｐゴシック" charset="0"/>
                <a:cs typeface="Open Sans"/>
                <a:sym typeface="Wingdings" charset="0"/>
              </a:rPr>
              <a:t>Telerescue</a:t>
            </a:r>
            <a:r>
              <a:rPr lang="de-DE" dirty="0" smtClean="0">
                <a:solidFill>
                  <a:schemeClr val="tx1"/>
                </a:solidFill>
                <a:latin typeface="Open Sans"/>
                <a:ea typeface="ＭＳ Ｐゴシック" charset="0"/>
                <a:cs typeface="Open Sans"/>
                <a:sym typeface="Wingdings" charset="0"/>
              </a:rPr>
              <a:t> in der Notfallmedizin</a:t>
            </a:r>
          </a:p>
          <a:p>
            <a:pPr lvl="2" indent="-342900" algn="l">
              <a:lnSpc>
                <a:spcPct val="140000"/>
              </a:lnSpc>
              <a:spcAft>
                <a:spcPts val="600"/>
              </a:spcAft>
              <a:buClr>
                <a:srgbClr val="294252"/>
              </a:buClr>
              <a:buFont typeface="Wingdings" charset="0"/>
              <a:buChar char="Ø"/>
            </a:pPr>
            <a:r>
              <a:rPr lang="de-DE" dirty="0" err="1" smtClean="0">
                <a:solidFill>
                  <a:schemeClr val="tx1"/>
                </a:solidFill>
                <a:latin typeface="Open Sans"/>
                <a:ea typeface="ＭＳ Ｐゴシック" charset="0"/>
                <a:cs typeface="Open Sans"/>
              </a:rPr>
              <a:t>Telemonitoring</a:t>
            </a:r>
            <a:r>
              <a:rPr lang="de-DE" dirty="0" smtClean="0">
                <a:solidFill>
                  <a:schemeClr val="tx1"/>
                </a:solidFill>
                <a:latin typeface="Open Sans"/>
                <a:ea typeface="ＭＳ Ｐゴシック" charset="0"/>
                <a:cs typeface="Open Sans"/>
              </a:rPr>
              <a:t> / Telebiometrie</a:t>
            </a:r>
          </a:p>
          <a:p>
            <a:pPr lvl="3"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Diabetes: Blutzuckermessungen</a:t>
            </a:r>
          </a:p>
          <a:p>
            <a:pPr lvl="3"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Asthma: Messung des Atemwegs-Widerstandes</a:t>
            </a:r>
          </a:p>
          <a:p>
            <a:pPr lvl="3" indent="-342900" algn="l">
              <a:lnSpc>
                <a:spcPct val="14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Herzerkrankungen: Blutdruck, Puls, EKG</a:t>
            </a:r>
            <a:endParaRPr lang="de-DE" dirty="0">
              <a:solidFill>
                <a:schemeClr val="tx1"/>
              </a:solidFill>
              <a:latin typeface="Open Sans"/>
              <a:ea typeface="ＭＳ Ｐゴシック" charset="0"/>
              <a:cs typeface="Open Sans"/>
            </a:endParaRPr>
          </a:p>
        </p:txBody>
      </p:sp>
    </p:spTree>
    <p:extLst>
      <p:ext uri="{BB962C8B-B14F-4D97-AF65-F5344CB8AC3E}">
        <p14:creationId xmlns:p14="http://schemas.microsoft.com/office/powerpoint/2010/main" val="202230727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2249515" y="-2082579"/>
            <a:ext cx="1092062" cy="5591091"/>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5562139" cy="584776"/>
          </a:xfrm>
          <a:prstGeom prst="rect">
            <a:avLst/>
          </a:prstGeom>
          <a:noFill/>
        </p:spPr>
        <p:txBody>
          <a:bodyPr wrap="none" rtlCol="0">
            <a:spAutoFit/>
          </a:bodyPr>
          <a:lstStyle/>
          <a:p>
            <a:r>
              <a:rPr lang="de-DE" sz="3200" b="1" dirty="0" smtClean="0">
                <a:solidFill>
                  <a:srgbClr val="FFFFFF"/>
                </a:solidFill>
                <a:latin typeface="Open Sans"/>
                <a:cs typeface="Open Sans"/>
              </a:rPr>
              <a:t>Informationsübertragung:</a:t>
            </a:r>
            <a:endParaRPr lang="de-DE" sz="3200" b="1" dirty="0">
              <a:solidFill>
                <a:srgbClr val="FFFFFF"/>
              </a:solidFill>
              <a:latin typeface="Open Sans"/>
              <a:cs typeface="Open Sans"/>
            </a:endParaRPr>
          </a:p>
        </p:txBody>
      </p:sp>
      <p:sp>
        <p:nvSpPr>
          <p:cNvPr id="8" name="Inhaltsplatzhalter 2"/>
          <p:cNvSpPr txBox="1">
            <a:spLocks/>
          </p:cNvSpPr>
          <p:nvPr/>
        </p:nvSpPr>
        <p:spPr>
          <a:xfrm>
            <a:off x="353295" y="1362462"/>
            <a:ext cx="8229600" cy="4856062"/>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50000"/>
              </a:lnSpc>
            </a:pPr>
            <a:endParaRPr lang="de-DE" sz="2800" dirty="0" smtClean="0">
              <a:solidFill>
                <a:schemeClr val="tx1"/>
              </a:solidFill>
              <a:latin typeface="Open Sans"/>
              <a:cs typeface="Open Sans"/>
            </a:endParaRPr>
          </a:p>
        </p:txBody>
      </p:sp>
      <p:pic>
        <p:nvPicPr>
          <p:cNvPr id="12" name="Bild 11" descr="circuit-switched.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2" y="1657312"/>
            <a:ext cx="4597613" cy="3724066"/>
          </a:xfrm>
          <a:prstGeom prst="rect">
            <a:avLst/>
          </a:prstGeom>
        </p:spPr>
      </p:pic>
      <p:pic>
        <p:nvPicPr>
          <p:cNvPr id="13" name="Bild 12" descr="packet-switched.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5525" y="1657312"/>
            <a:ext cx="4678475" cy="3724066"/>
          </a:xfrm>
          <a:prstGeom prst="rect">
            <a:avLst/>
          </a:prstGeom>
        </p:spPr>
      </p:pic>
      <p:sp>
        <p:nvSpPr>
          <p:cNvPr id="2" name="Textfeld 1"/>
          <p:cNvSpPr txBox="1"/>
          <p:nvPr/>
        </p:nvSpPr>
        <p:spPr>
          <a:xfrm>
            <a:off x="353295" y="5390059"/>
            <a:ext cx="1071828" cy="707886"/>
          </a:xfrm>
          <a:prstGeom prst="rect">
            <a:avLst/>
          </a:prstGeom>
          <a:noFill/>
        </p:spPr>
        <p:txBody>
          <a:bodyPr wrap="none" rtlCol="0">
            <a:spAutoFit/>
          </a:bodyPr>
          <a:lstStyle/>
          <a:p>
            <a:r>
              <a:rPr lang="de-DE" sz="4000" dirty="0" smtClean="0"/>
              <a:t>VPN</a:t>
            </a:r>
            <a:endParaRPr lang="de-DE" sz="4000" dirty="0"/>
          </a:p>
        </p:txBody>
      </p:sp>
      <p:sp>
        <p:nvSpPr>
          <p:cNvPr id="3" name="Textfeld 2"/>
          <p:cNvSpPr txBox="1"/>
          <p:nvPr/>
        </p:nvSpPr>
        <p:spPr>
          <a:xfrm>
            <a:off x="4787675" y="5390059"/>
            <a:ext cx="2849658" cy="707886"/>
          </a:xfrm>
          <a:prstGeom prst="rect">
            <a:avLst/>
          </a:prstGeom>
          <a:noFill/>
        </p:spPr>
        <p:txBody>
          <a:bodyPr wrap="none" rtlCol="0">
            <a:spAutoFit/>
          </a:bodyPr>
          <a:lstStyle/>
          <a:p>
            <a:r>
              <a:rPr lang="de-DE" sz="4000" dirty="0" smtClean="0"/>
              <a:t>Peer-</a:t>
            </a:r>
            <a:r>
              <a:rPr lang="de-DE" sz="4000" dirty="0" err="1" smtClean="0"/>
              <a:t>to</a:t>
            </a:r>
            <a:r>
              <a:rPr lang="de-DE" sz="4000" dirty="0" smtClean="0"/>
              <a:t>-Peer</a:t>
            </a:r>
            <a:endParaRPr lang="de-DE" sz="4000" dirty="0"/>
          </a:p>
        </p:txBody>
      </p:sp>
    </p:spTree>
    <p:extLst>
      <p:ext uri="{BB962C8B-B14F-4D97-AF65-F5344CB8AC3E}">
        <p14:creationId xmlns:p14="http://schemas.microsoft.com/office/powerpoint/2010/main" val="205041360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468078" y="-301141"/>
            <a:ext cx="1092062" cy="2028215"/>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1999265" cy="584776"/>
          </a:xfrm>
          <a:prstGeom prst="rect">
            <a:avLst/>
          </a:prstGeom>
          <a:noFill/>
        </p:spPr>
        <p:txBody>
          <a:bodyPr wrap="none" rtlCol="0">
            <a:spAutoFit/>
          </a:bodyPr>
          <a:lstStyle/>
          <a:p>
            <a:r>
              <a:rPr lang="de-DE" sz="3200" b="1" dirty="0" smtClean="0">
                <a:solidFill>
                  <a:srgbClr val="FFFFFF"/>
                </a:solidFill>
                <a:latin typeface="Open Sans"/>
                <a:cs typeface="Open Sans"/>
              </a:rPr>
              <a:t>Web </a:t>
            </a:r>
            <a:r>
              <a:rPr lang="de-DE" sz="3200" b="1" dirty="0" smtClean="0">
                <a:solidFill>
                  <a:srgbClr val="FFFFFF"/>
                </a:solidFill>
                <a:latin typeface="Open Sans"/>
                <a:cs typeface="Open Sans"/>
              </a:rPr>
              <a:t>2.0 :</a:t>
            </a:r>
            <a:endParaRPr lang="de-DE" sz="3200" b="1" dirty="0">
              <a:solidFill>
                <a:srgbClr val="FFFFFF"/>
              </a:solidFill>
              <a:latin typeface="Open Sans"/>
              <a:cs typeface="Open Sans"/>
            </a:endParaRPr>
          </a:p>
        </p:txBody>
      </p:sp>
      <p:grpSp>
        <p:nvGrpSpPr>
          <p:cNvPr id="16" name="Gruppierung 15"/>
          <p:cNvGrpSpPr/>
          <p:nvPr/>
        </p:nvGrpSpPr>
        <p:grpSpPr>
          <a:xfrm>
            <a:off x="2185788" y="1628567"/>
            <a:ext cx="5185561" cy="4284911"/>
            <a:chOff x="2185788" y="1628567"/>
            <a:chExt cx="5185561" cy="4284911"/>
          </a:xfrm>
        </p:grpSpPr>
        <p:pic>
          <p:nvPicPr>
            <p:cNvPr id="2" name="Bild 1"/>
            <p:cNvPicPr>
              <a:picLocks noChangeAspect="1"/>
            </p:cNvPicPr>
            <p:nvPr/>
          </p:nvPicPr>
          <p:blipFill>
            <a:blip r:embed="rId3"/>
            <a:stretch>
              <a:fillRect/>
            </a:stretch>
          </p:blipFill>
          <p:spPr>
            <a:xfrm>
              <a:off x="2185788" y="1628567"/>
              <a:ext cx="5185561" cy="4284911"/>
            </a:xfrm>
            <a:prstGeom prst="rect">
              <a:avLst/>
            </a:prstGeom>
          </p:spPr>
        </p:pic>
        <p:pic>
          <p:nvPicPr>
            <p:cNvPr id="5" name="Bild 4" descr="index.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8540" y="2890223"/>
              <a:ext cx="451870" cy="451870"/>
            </a:xfrm>
            <a:prstGeom prst="rect">
              <a:avLst/>
            </a:prstGeom>
          </p:spPr>
        </p:pic>
        <p:pic>
          <p:nvPicPr>
            <p:cNvPr id="8" name="Bild 7" descr="index.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6924" y="2643971"/>
              <a:ext cx="492504" cy="492504"/>
            </a:xfrm>
            <a:prstGeom prst="rect">
              <a:avLst/>
            </a:prstGeom>
          </p:spPr>
        </p:pic>
        <p:pic>
          <p:nvPicPr>
            <p:cNvPr id="9" name="Bild 8"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6836" y="2145268"/>
              <a:ext cx="635098" cy="635098"/>
            </a:xfrm>
            <a:prstGeom prst="rect">
              <a:avLst/>
            </a:prstGeom>
          </p:spPr>
        </p:pic>
        <p:pic>
          <p:nvPicPr>
            <p:cNvPr id="10" name="Bild 9" descr="inde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9728" y="2045630"/>
              <a:ext cx="598341" cy="598341"/>
            </a:xfrm>
            <a:prstGeom prst="rect">
              <a:avLst/>
            </a:prstGeom>
          </p:spPr>
        </p:pic>
        <p:pic>
          <p:nvPicPr>
            <p:cNvPr id="12" name="Bild 11" descr="index.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8379" y="3429502"/>
              <a:ext cx="533277" cy="530907"/>
            </a:xfrm>
            <a:prstGeom prst="rect">
              <a:avLst/>
            </a:prstGeom>
          </p:spPr>
        </p:pic>
        <p:pic>
          <p:nvPicPr>
            <p:cNvPr id="13" name="Bild 12" descr="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0533" y="2876577"/>
              <a:ext cx="587755" cy="519796"/>
            </a:xfrm>
            <a:prstGeom prst="rect">
              <a:avLst/>
            </a:prstGeom>
          </p:spPr>
        </p:pic>
        <p:pic>
          <p:nvPicPr>
            <p:cNvPr id="15" name="Bild 14" descr="xing_logo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04926" y="3433696"/>
              <a:ext cx="903614" cy="356928"/>
            </a:xfrm>
            <a:prstGeom prst="rect">
              <a:avLst/>
            </a:prstGeom>
          </p:spPr>
        </p:pic>
      </p:grpSp>
      <p:sp>
        <p:nvSpPr>
          <p:cNvPr id="17" name="Oval 16"/>
          <p:cNvSpPr/>
          <p:nvPr/>
        </p:nvSpPr>
        <p:spPr>
          <a:xfrm>
            <a:off x="1620958" y="1788135"/>
            <a:ext cx="6391168" cy="4391087"/>
          </a:xfrm>
          <a:prstGeom prst="ellipse">
            <a:avLst/>
          </a:prstGeom>
          <a:noFill/>
          <a:ln w="50800">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19" name="Gerade Verbindung 18"/>
          <p:cNvCxnSpPr/>
          <p:nvPr/>
        </p:nvCxnSpPr>
        <p:spPr>
          <a:xfrm flipV="1">
            <a:off x="5698379" y="651301"/>
            <a:ext cx="1278169" cy="20008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V="1">
            <a:off x="6231656" y="2780366"/>
            <a:ext cx="2182286" cy="93205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1058286" y="4298589"/>
            <a:ext cx="2653856" cy="148985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Gerade Verbindung 24"/>
          <p:cNvCxnSpPr/>
          <p:nvPr/>
        </p:nvCxnSpPr>
        <p:spPr>
          <a:xfrm>
            <a:off x="789644" y="2145268"/>
            <a:ext cx="1815282" cy="1412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Gerade Verbindung 26"/>
          <p:cNvCxnSpPr/>
          <p:nvPr/>
        </p:nvCxnSpPr>
        <p:spPr>
          <a:xfrm flipH="1">
            <a:off x="3288828" y="3264648"/>
            <a:ext cx="1164115" cy="31343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p:nvCxnSpPr>
        <p:spPr>
          <a:xfrm flipV="1">
            <a:off x="6207233" y="1204907"/>
            <a:ext cx="2014836" cy="225321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Gerade Verbindung 38"/>
          <p:cNvCxnSpPr/>
          <p:nvPr/>
        </p:nvCxnSpPr>
        <p:spPr>
          <a:xfrm flipH="1" flipV="1">
            <a:off x="789644" y="2145268"/>
            <a:ext cx="2397192" cy="2075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40" name="Bild 39" descr="smilie_gr_164.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4891" y="219745"/>
            <a:ext cx="651442" cy="651442"/>
          </a:xfrm>
          <a:prstGeom prst="rect">
            <a:avLst/>
          </a:prstGeom>
        </p:spPr>
      </p:pic>
      <p:pic>
        <p:nvPicPr>
          <p:cNvPr id="42" name="Bild 41" descr="smilie_gr_164.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96348" y="879186"/>
            <a:ext cx="651442" cy="651442"/>
          </a:xfrm>
          <a:prstGeom prst="rect">
            <a:avLst/>
          </a:prstGeom>
        </p:spPr>
      </p:pic>
      <p:pic>
        <p:nvPicPr>
          <p:cNvPr id="43" name="Bild 42" descr="smilie_gr_164.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63107" y="6111503"/>
            <a:ext cx="651442" cy="651442"/>
          </a:xfrm>
          <a:prstGeom prst="rect">
            <a:avLst/>
          </a:prstGeom>
        </p:spPr>
      </p:pic>
      <p:pic>
        <p:nvPicPr>
          <p:cNvPr id="45" name="Bild 44" descr="smilie_gr_164.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1852" y="1719909"/>
            <a:ext cx="651442" cy="651442"/>
          </a:xfrm>
          <a:prstGeom prst="rect">
            <a:avLst/>
          </a:prstGeom>
        </p:spPr>
      </p:pic>
      <p:pic>
        <p:nvPicPr>
          <p:cNvPr id="46" name="Bild 45" descr="smilie_gr_164.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4626" y="5527780"/>
            <a:ext cx="651442" cy="651442"/>
          </a:xfrm>
          <a:prstGeom prst="rect">
            <a:avLst/>
          </a:prstGeom>
        </p:spPr>
      </p:pic>
      <p:pic>
        <p:nvPicPr>
          <p:cNvPr id="47" name="Bild 46" descr="smilie_gr_164.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2069" y="2352826"/>
            <a:ext cx="651442" cy="651442"/>
          </a:xfrm>
          <a:prstGeom prst="rect">
            <a:avLst/>
          </a:prstGeom>
        </p:spPr>
      </p:pic>
    </p:spTree>
    <p:extLst>
      <p:ext uri="{BB962C8B-B14F-4D97-AF65-F5344CB8AC3E}">
        <p14:creationId xmlns:p14="http://schemas.microsoft.com/office/powerpoint/2010/main" val="310673926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73191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214" y="5131409"/>
            <a:ext cx="1385227" cy="1385227"/>
          </a:xfrm>
          <a:prstGeom prst="rect">
            <a:avLst/>
          </a:prstGeom>
        </p:spPr>
      </p:pic>
      <p:cxnSp>
        <p:nvCxnSpPr>
          <p:cNvPr id="12" name="Gerade Verbindung 11"/>
          <p:cNvCxnSpPr/>
          <p:nvPr/>
        </p:nvCxnSpPr>
        <p:spPr>
          <a:xfrm flipV="1">
            <a:off x="1743352" y="5731402"/>
            <a:ext cx="1523631" cy="28042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Gerade Verbindung 74"/>
          <p:cNvCxnSpPr/>
          <p:nvPr/>
        </p:nvCxnSpPr>
        <p:spPr>
          <a:xfrm>
            <a:off x="2095441" y="4386692"/>
            <a:ext cx="1413916" cy="118193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1" name="Gerade Verbindung 60"/>
          <p:cNvCxnSpPr/>
          <p:nvPr/>
        </p:nvCxnSpPr>
        <p:spPr>
          <a:xfrm flipV="1">
            <a:off x="3687720" y="4021786"/>
            <a:ext cx="2963521" cy="154684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Gerade Verbindung 52"/>
          <p:cNvCxnSpPr/>
          <p:nvPr/>
        </p:nvCxnSpPr>
        <p:spPr>
          <a:xfrm flipH="1">
            <a:off x="5323994" y="2588923"/>
            <a:ext cx="887332" cy="19913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Gerade Verbindung 50"/>
          <p:cNvCxnSpPr/>
          <p:nvPr/>
        </p:nvCxnSpPr>
        <p:spPr>
          <a:xfrm>
            <a:off x="4070332" y="2047571"/>
            <a:ext cx="2580909" cy="18285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Gerade Verbindung 47"/>
          <p:cNvCxnSpPr/>
          <p:nvPr/>
        </p:nvCxnSpPr>
        <p:spPr>
          <a:xfrm>
            <a:off x="2428413" y="2536524"/>
            <a:ext cx="2835043" cy="207274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Gerade Verbindung 40"/>
          <p:cNvCxnSpPr/>
          <p:nvPr/>
        </p:nvCxnSpPr>
        <p:spPr>
          <a:xfrm flipV="1">
            <a:off x="2222401" y="2588923"/>
            <a:ext cx="3988925" cy="165267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p:nvCxnSpPr>
        <p:spPr>
          <a:xfrm flipH="1">
            <a:off x="3547787" y="2235746"/>
            <a:ext cx="424856" cy="333288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p:nvCxnSpPr>
        <p:spPr>
          <a:xfrm flipV="1">
            <a:off x="2447529" y="1986469"/>
            <a:ext cx="1240191" cy="36590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 name="Gerade Verbindung 13"/>
          <p:cNvCxnSpPr/>
          <p:nvPr/>
        </p:nvCxnSpPr>
        <p:spPr>
          <a:xfrm flipH="1">
            <a:off x="2095441" y="2588923"/>
            <a:ext cx="246978" cy="1432863"/>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pic>
        <p:nvPicPr>
          <p:cNvPr id="3" name="Bild 2" descr="index.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329" y="2047571"/>
            <a:ext cx="704177" cy="704177"/>
          </a:xfrm>
          <a:prstGeom prst="rect">
            <a:avLst/>
          </a:prstGeom>
        </p:spPr>
      </p:pic>
      <p:pic>
        <p:nvPicPr>
          <p:cNvPr id="30" name="Bild 29" descr="index.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1758" y="5307651"/>
            <a:ext cx="704177" cy="704177"/>
          </a:xfrm>
          <a:prstGeom prst="rect">
            <a:avLst/>
          </a:prstGeom>
        </p:spPr>
      </p:pic>
      <p:pic>
        <p:nvPicPr>
          <p:cNvPr id="32" name="Bild 31" descr="index.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4659" y="1648194"/>
            <a:ext cx="704177" cy="704177"/>
          </a:xfrm>
          <a:prstGeom prst="rect">
            <a:avLst/>
          </a:prstGeom>
        </p:spPr>
      </p:pic>
      <p:pic>
        <p:nvPicPr>
          <p:cNvPr id="33" name="Bild 32" descr="index.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5987" y="3603030"/>
            <a:ext cx="704177" cy="704177"/>
          </a:xfrm>
          <a:prstGeom prst="rect">
            <a:avLst/>
          </a:prstGeom>
        </p:spPr>
      </p:pic>
      <p:pic>
        <p:nvPicPr>
          <p:cNvPr id="34" name="Bild 33" descr="index.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352" y="3876077"/>
            <a:ext cx="704177" cy="704177"/>
          </a:xfrm>
          <a:prstGeom prst="rect">
            <a:avLst/>
          </a:prstGeom>
        </p:spPr>
      </p:pic>
      <p:pic>
        <p:nvPicPr>
          <p:cNvPr id="35" name="Bild 34" descr="index.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1051" y="4386692"/>
            <a:ext cx="704177" cy="704177"/>
          </a:xfrm>
          <a:prstGeom prst="rect">
            <a:avLst/>
          </a:prstGeom>
        </p:spPr>
      </p:pic>
      <p:pic>
        <p:nvPicPr>
          <p:cNvPr id="36" name="Bild 35" descr="index.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9126" y="2352371"/>
            <a:ext cx="704177" cy="704177"/>
          </a:xfrm>
          <a:prstGeom prst="rect">
            <a:avLst/>
          </a:prstGeom>
        </p:spPr>
      </p:pic>
      <p:pic>
        <p:nvPicPr>
          <p:cNvPr id="62" name="Bild 61" descr="index.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3505" y="1415699"/>
            <a:ext cx="738621" cy="722352"/>
          </a:xfrm>
          <a:prstGeom prst="rect">
            <a:avLst/>
          </a:prstGeom>
        </p:spPr>
      </p:pic>
      <p:pic>
        <p:nvPicPr>
          <p:cNvPr id="66" name="Bild 65"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9349" y="747346"/>
            <a:ext cx="1274544" cy="732002"/>
          </a:xfrm>
          <a:prstGeom prst="rect">
            <a:avLst/>
          </a:prstGeom>
        </p:spPr>
      </p:pic>
      <p:sp>
        <p:nvSpPr>
          <p:cNvPr id="27" name="Ecken des Rechtecks auf der gleichen Seite abrunden 26"/>
          <p:cNvSpPr/>
          <p:nvPr/>
        </p:nvSpPr>
        <p:spPr>
          <a:xfrm rot="5400000">
            <a:off x="468078" y="-301141"/>
            <a:ext cx="1092062" cy="2028215"/>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31" name="Textfeld 30"/>
          <p:cNvSpPr txBox="1"/>
          <p:nvPr/>
        </p:nvSpPr>
        <p:spPr>
          <a:xfrm>
            <a:off x="28952" y="431487"/>
            <a:ext cx="1999265" cy="584776"/>
          </a:xfrm>
          <a:prstGeom prst="rect">
            <a:avLst/>
          </a:prstGeom>
          <a:noFill/>
        </p:spPr>
        <p:txBody>
          <a:bodyPr wrap="none" rtlCol="0">
            <a:spAutoFit/>
          </a:bodyPr>
          <a:lstStyle/>
          <a:p>
            <a:r>
              <a:rPr lang="de-DE" sz="3200" b="1" dirty="0" smtClean="0">
                <a:solidFill>
                  <a:srgbClr val="FFFFFF"/>
                </a:solidFill>
                <a:latin typeface="Open Sans"/>
                <a:cs typeface="Open Sans"/>
              </a:rPr>
              <a:t>Web </a:t>
            </a:r>
            <a:r>
              <a:rPr lang="de-DE" sz="3200" b="1" dirty="0">
                <a:solidFill>
                  <a:srgbClr val="FFFFFF"/>
                </a:solidFill>
                <a:latin typeface="Open Sans"/>
                <a:cs typeface="Open Sans"/>
              </a:rPr>
              <a:t>3</a:t>
            </a:r>
            <a:r>
              <a:rPr lang="de-DE" sz="3200" b="1" dirty="0" smtClean="0">
                <a:solidFill>
                  <a:srgbClr val="FFFFFF"/>
                </a:solidFill>
                <a:latin typeface="Open Sans"/>
                <a:cs typeface="Open Sans"/>
              </a:rPr>
              <a:t>.0 :</a:t>
            </a:r>
            <a:endParaRPr lang="de-DE" sz="3200" b="1" dirty="0">
              <a:solidFill>
                <a:srgbClr val="FFFFFF"/>
              </a:solidFill>
              <a:latin typeface="Open Sans"/>
              <a:cs typeface="Open Sans"/>
            </a:endParaRPr>
          </a:p>
        </p:txBody>
      </p:sp>
      <p:pic>
        <p:nvPicPr>
          <p:cNvPr id="8" name="Bild 7" descr="aufkleber_arzt_smiley_fertigen_besonders_an-r8ee7611b7a2c43d1a100916a86b5c1b4_v9waf_8byvr_324.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41758" y="2977700"/>
            <a:ext cx="1250659" cy="1250659"/>
          </a:xfrm>
          <a:prstGeom prst="rect">
            <a:avLst/>
          </a:prstGeom>
        </p:spPr>
      </p:pic>
      <p:cxnSp>
        <p:nvCxnSpPr>
          <p:cNvPr id="10" name="Gerade Verbindung 9"/>
          <p:cNvCxnSpPr/>
          <p:nvPr/>
        </p:nvCxnSpPr>
        <p:spPr>
          <a:xfrm flipV="1">
            <a:off x="1743352" y="4021786"/>
            <a:ext cx="1657318" cy="17096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661407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2904643" y="-2737706"/>
            <a:ext cx="1092062" cy="6901345"/>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6872394" cy="584776"/>
          </a:xfrm>
          <a:prstGeom prst="rect">
            <a:avLst/>
          </a:prstGeom>
          <a:noFill/>
        </p:spPr>
        <p:txBody>
          <a:bodyPr wrap="none" rtlCol="0">
            <a:spAutoFit/>
          </a:bodyPr>
          <a:lstStyle/>
          <a:p>
            <a:r>
              <a:rPr lang="de-DE" sz="3200" b="1" dirty="0" smtClean="0">
                <a:solidFill>
                  <a:srgbClr val="FFFFFF"/>
                </a:solidFill>
                <a:latin typeface="Open Sans"/>
                <a:cs typeface="Open Sans"/>
              </a:rPr>
              <a:t>Elektronische Gesundheitskarte:</a:t>
            </a:r>
            <a:endParaRPr lang="de-DE" sz="3200" b="1" dirty="0">
              <a:solidFill>
                <a:srgbClr val="FFFFFF"/>
              </a:solidFill>
              <a:latin typeface="Open Sans"/>
              <a:cs typeface="Open Sans"/>
            </a:endParaRPr>
          </a:p>
        </p:txBody>
      </p:sp>
      <p:sp>
        <p:nvSpPr>
          <p:cNvPr id="8" name="Inhaltsplatzhalter 2"/>
          <p:cNvSpPr txBox="1">
            <a:spLocks/>
          </p:cNvSpPr>
          <p:nvPr/>
        </p:nvSpPr>
        <p:spPr>
          <a:xfrm>
            <a:off x="214898" y="1321757"/>
            <a:ext cx="8422340" cy="5215678"/>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50000"/>
              </a:lnSpc>
            </a:pPr>
            <a:r>
              <a:rPr lang="de-DE" sz="2800" dirty="0" smtClean="0">
                <a:solidFill>
                  <a:schemeClr val="tx1"/>
                </a:solidFill>
                <a:latin typeface="Open Sans"/>
                <a:cs typeface="Open Sans"/>
              </a:rPr>
              <a:t>Ein Projekt wie Stuttgart 21 </a:t>
            </a:r>
            <a:r>
              <a:rPr lang="de-DE" sz="2800" dirty="0" smtClean="0">
                <a:solidFill>
                  <a:schemeClr val="tx1"/>
                </a:solidFill>
                <a:latin typeface="Open Sans"/>
                <a:cs typeface="Open Sans"/>
              </a:rPr>
              <a:t>oder BER ?</a:t>
            </a:r>
            <a:r>
              <a:rPr lang="de-DE" sz="2800" dirty="0" smtClean="0">
                <a:solidFill>
                  <a:schemeClr val="tx1"/>
                </a:solidFill>
                <a:latin typeface="Open Sans"/>
                <a:cs typeface="Open Sans"/>
              </a:rPr>
              <a:t> </a:t>
            </a:r>
            <a:r>
              <a:rPr lang="de-DE" b="1" dirty="0" smtClean="0">
                <a:solidFill>
                  <a:schemeClr val="tx1"/>
                </a:solidFill>
                <a:latin typeface="Open Sans"/>
                <a:ea typeface="ＭＳ Ｐゴシック" charset="0"/>
                <a:cs typeface="Open Sans"/>
              </a:rPr>
              <a:t>Geplanter </a:t>
            </a:r>
            <a:r>
              <a:rPr lang="de-DE" b="1" dirty="0" smtClean="0">
                <a:solidFill>
                  <a:schemeClr val="tx1"/>
                </a:solidFill>
                <a:latin typeface="Open Sans"/>
                <a:ea typeface="ＭＳ Ｐゴシック" charset="0"/>
                <a:cs typeface="Open Sans"/>
              </a:rPr>
              <a:t>Termin 1.1.2006</a:t>
            </a:r>
          </a:p>
          <a:p>
            <a:pPr lvl="2" indent="-342900" algn="l">
              <a:lnSpc>
                <a:spcPct val="15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Versicherungskarte und elektronisches Rezept</a:t>
            </a:r>
            <a:endParaRPr lang="de-DE" dirty="0">
              <a:solidFill>
                <a:schemeClr val="tx1"/>
              </a:solidFill>
              <a:latin typeface="Open Sans"/>
              <a:ea typeface="ＭＳ Ｐゴシック" charset="0"/>
              <a:cs typeface="Open Sans"/>
              <a:sym typeface="Wingdings" charset="0"/>
            </a:endParaRPr>
          </a:p>
          <a:p>
            <a:pPr lvl="2" indent="-342900" algn="l">
              <a:lnSpc>
                <a:spcPct val="15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Elektronischer Arztbrief</a:t>
            </a:r>
          </a:p>
          <a:p>
            <a:pPr lvl="2" indent="-342900" algn="l">
              <a:lnSpc>
                <a:spcPct val="150000"/>
              </a:lnSpc>
              <a:spcAft>
                <a:spcPts val="600"/>
              </a:spcAft>
              <a:buClr>
                <a:srgbClr val="294252"/>
              </a:buClr>
              <a:buFont typeface="Wingdings" charset="0"/>
              <a:buChar char="Ø"/>
            </a:pPr>
            <a:r>
              <a:rPr lang="de-DE" dirty="0" smtClean="0">
                <a:solidFill>
                  <a:schemeClr val="tx1"/>
                </a:solidFill>
                <a:latin typeface="Open Sans"/>
                <a:ea typeface="ＭＳ Ｐゴシック" charset="0"/>
                <a:cs typeface="Open Sans"/>
              </a:rPr>
              <a:t>Schlüssel für „elektronische Datentresore“: Voraussetzung für elektronische Patientenakte</a:t>
            </a:r>
          </a:p>
          <a:p>
            <a:pPr lvl="2" indent="-342900" algn="l">
              <a:lnSpc>
                <a:spcPct val="150000"/>
              </a:lnSpc>
              <a:spcAft>
                <a:spcPts val="600"/>
              </a:spcAft>
              <a:buClr>
                <a:srgbClr val="294252"/>
              </a:buClr>
              <a:buFont typeface="Wingdings" charset="0"/>
              <a:buChar char="Ø"/>
            </a:pPr>
            <a:r>
              <a:rPr lang="de-DE" b="1" dirty="0" smtClean="0">
                <a:solidFill>
                  <a:schemeClr val="tx1"/>
                </a:solidFill>
                <a:latin typeface="Open Sans"/>
                <a:ea typeface="ＭＳ Ｐゴシック" charset="0"/>
                <a:cs typeface="Open Sans"/>
              </a:rPr>
              <a:t>Bisherige geschätzte Kosten                                   ca. 5 Milliarden €</a:t>
            </a:r>
          </a:p>
          <a:p>
            <a:pPr algn="l">
              <a:lnSpc>
                <a:spcPct val="150000"/>
              </a:lnSpc>
            </a:pPr>
            <a:endParaRPr lang="de-DE" sz="2800" dirty="0" smtClean="0">
              <a:solidFill>
                <a:schemeClr val="tx1"/>
              </a:solidFill>
              <a:latin typeface="Open Sans"/>
              <a:cs typeface="Open Sans"/>
            </a:endParaRPr>
          </a:p>
        </p:txBody>
      </p:sp>
    </p:spTree>
    <p:extLst>
      <p:ext uri="{BB962C8B-B14F-4D97-AF65-F5344CB8AC3E}">
        <p14:creationId xmlns:p14="http://schemas.microsoft.com/office/powerpoint/2010/main" val="239471601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3613848" y="-3446912"/>
            <a:ext cx="1092062" cy="8319757"/>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8152993" cy="584776"/>
          </a:xfrm>
          <a:prstGeom prst="rect">
            <a:avLst/>
          </a:prstGeom>
          <a:noFill/>
        </p:spPr>
        <p:txBody>
          <a:bodyPr wrap="none" rtlCol="0">
            <a:spAutoFit/>
          </a:bodyPr>
          <a:lstStyle/>
          <a:p>
            <a:r>
              <a:rPr lang="de-DE" sz="3200" b="1" dirty="0" smtClean="0">
                <a:solidFill>
                  <a:srgbClr val="FFFFFF"/>
                </a:solidFill>
                <a:latin typeface="Open Sans"/>
                <a:cs typeface="Open Sans"/>
              </a:rPr>
              <a:t>Andere kommen durch die </a:t>
            </a:r>
            <a:r>
              <a:rPr lang="de-DE" sz="3200" b="1" dirty="0" smtClean="0">
                <a:solidFill>
                  <a:srgbClr val="FFFFFF"/>
                </a:solidFill>
                <a:latin typeface="Open Sans"/>
                <a:cs typeface="Open Sans"/>
              </a:rPr>
              <a:t>Hintertür ...</a:t>
            </a:r>
            <a:endParaRPr lang="de-DE" sz="3200" b="1" dirty="0">
              <a:solidFill>
                <a:srgbClr val="FFFFFF"/>
              </a:solidFill>
              <a:latin typeface="Open Sans"/>
              <a:cs typeface="Open Sans"/>
            </a:endParaRPr>
          </a:p>
        </p:txBody>
      </p:sp>
      <p:pic>
        <p:nvPicPr>
          <p:cNvPr id="10" name="Bild 9" descr="Bildschirmfoto 2014-09-24 um 22.43.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28" y="1668910"/>
            <a:ext cx="3354591" cy="3565875"/>
          </a:xfrm>
          <a:prstGeom prst="rect">
            <a:avLst/>
          </a:prstGeom>
        </p:spPr>
      </p:pic>
      <p:pic>
        <p:nvPicPr>
          <p:cNvPr id="13" name="Bild 12" descr="Bildschirmfoto 2014-09-24 um 22.44.5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819" y="1982818"/>
            <a:ext cx="5356181" cy="3251967"/>
          </a:xfrm>
          <a:prstGeom prst="rect">
            <a:avLst/>
          </a:prstGeom>
        </p:spPr>
      </p:pic>
      <p:sp>
        <p:nvSpPr>
          <p:cNvPr id="8" name="Ecken des Rechtecks auf der gleichen Seite abrunden 7"/>
          <p:cNvSpPr/>
          <p:nvPr/>
        </p:nvSpPr>
        <p:spPr>
          <a:xfrm rot="5400000">
            <a:off x="2757332" y="3003024"/>
            <a:ext cx="1031542" cy="6488301"/>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9" name="Textfeld 8"/>
          <p:cNvSpPr txBox="1"/>
          <p:nvPr/>
        </p:nvSpPr>
        <p:spPr>
          <a:xfrm>
            <a:off x="57904" y="5935435"/>
            <a:ext cx="6322564" cy="584776"/>
          </a:xfrm>
          <a:prstGeom prst="rect">
            <a:avLst/>
          </a:prstGeom>
          <a:noFill/>
        </p:spPr>
        <p:txBody>
          <a:bodyPr wrap="none" rtlCol="0">
            <a:spAutoFit/>
          </a:bodyPr>
          <a:lstStyle/>
          <a:p>
            <a:r>
              <a:rPr lang="de-DE" sz="3200" b="1" dirty="0" smtClean="0">
                <a:solidFill>
                  <a:srgbClr val="FFFFFF"/>
                </a:solidFill>
                <a:latin typeface="Open Sans"/>
                <a:cs typeface="Open Sans"/>
              </a:rPr>
              <a:t>... mit oder ohne Datenschutz.</a:t>
            </a:r>
            <a:endParaRPr lang="de-DE" sz="3200" b="1" dirty="0">
              <a:solidFill>
                <a:srgbClr val="FFFFFF"/>
              </a:solidFill>
              <a:latin typeface="Open Sans"/>
              <a:cs typeface="Open Sans"/>
            </a:endParaRPr>
          </a:p>
        </p:txBody>
      </p:sp>
    </p:spTree>
    <p:extLst>
      <p:ext uri="{BB962C8B-B14F-4D97-AF65-F5344CB8AC3E}">
        <p14:creationId xmlns:p14="http://schemas.microsoft.com/office/powerpoint/2010/main" val="112743963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617431" y="-1450494"/>
            <a:ext cx="1092062" cy="4326922"/>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4055718" cy="584776"/>
          </a:xfrm>
          <a:prstGeom prst="rect">
            <a:avLst/>
          </a:prstGeom>
          <a:noFill/>
        </p:spPr>
        <p:txBody>
          <a:bodyPr wrap="none" rtlCol="0">
            <a:spAutoFit/>
          </a:bodyPr>
          <a:lstStyle/>
          <a:p>
            <a:r>
              <a:rPr lang="de-DE" sz="3200" b="1" dirty="0" smtClean="0">
                <a:solidFill>
                  <a:srgbClr val="FFFFFF"/>
                </a:solidFill>
                <a:latin typeface="Open Sans"/>
                <a:cs typeface="Open Sans"/>
              </a:rPr>
              <a:t>Datenspeicherung</a:t>
            </a:r>
            <a:r>
              <a:rPr lang="de-DE" sz="3200" b="1" dirty="0" smtClean="0">
                <a:solidFill>
                  <a:srgbClr val="FFFFFF"/>
                </a:solidFill>
                <a:latin typeface="Open Sans"/>
                <a:cs typeface="Open Sans"/>
              </a:rPr>
              <a:t>:</a:t>
            </a:r>
            <a:endParaRPr lang="de-DE" sz="3200" b="1" dirty="0">
              <a:solidFill>
                <a:srgbClr val="FFFFFF"/>
              </a:solidFill>
              <a:latin typeface="Open Sans"/>
              <a:cs typeface="Open Sans"/>
            </a:endParaRPr>
          </a:p>
        </p:txBody>
      </p:sp>
      <p:pic>
        <p:nvPicPr>
          <p:cNvPr id="2" name="Bild 1" descr="healthbook-boo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663" y="1385679"/>
            <a:ext cx="5841402" cy="5165246"/>
          </a:xfrm>
          <a:prstGeom prst="rect">
            <a:avLst/>
          </a:prstGeom>
        </p:spPr>
      </p:pic>
    </p:spTree>
    <p:extLst>
      <p:ext uri="{BB962C8B-B14F-4D97-AF65-F5344CB8AC3E}">
        <p14:creationId xmlns:p14="http://schemas.microsoft.com/office/powerpoint/2010/main" val="336165476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617431" y="-1450494"/>
            <a:ext cx="1092062" cy="4326922"/>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4297971" cy="584776"/>
          </a:xfrm>
          <a:prstGeom prst="rect">
            <a:avLst/>
          </a:prstGeom>
          <a:noFill/>
        </p:spPr>
        <p:txBody>
          <a:bodyPr wrap="none" rtlCol="0">
            <a:spAutoFit/>
          </a:bodyPr>
          <a:lstStyle/>
          <a:p>
            <a:r>
              <a:rPr lang="de-DE" sz="3200" b="1" dirty="0" smtClean="0">
                <a:solidFill>
                  <a:srgbClr val="FFFFFF"/>
                </a:solidFill>
                <a:latin typeface="Open Sans"/>
                <a:cs typeface="Open Sans"/>
              </a:rPr>
              <a:t>Body Area Network:</a:t>
            </a:r>
            <a:endParaRPr lang="de-DE" sz="3200" b="1" dirty="0">
              <a:solidFill>
                <a:srgbClr val="FFFFFF"/>
              </a:solidFill>
              <a:latin typeface="Open Sans"/>
              <a:cs typeface="Open Sans"/>
            </a:endParaRPr>
          </a:p>
        </p:txBody>
      </p:sp>
      <p:pic>
        <p:nvPicPr>
          <p:cNvPr id="3" name="Bild 2" descr="Bildschirmfoto 2014-08-22 um 22.57.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47" y="1431604"/>
            <a:ext cx="5852599" cy="4554112"/>
          </a:xfrm>
          <a:prstGeom prst="rect">
            <a:avLst/>
          </a:prstGeom>
          <a:ln w="44450">
            <a:solidFill>
              <a:schemeClr val="tx1">
                <a:lumMod val="65000"/>
                <a:lumOff val="35000"/>
              </a:schemeClr>
            </a:solidFill>
          </a:ln>
        </p:spPr>
      </p:pic>
      <p:sp>
        <p:nvSpPr>
          <p:cNvPr id="8" name="Ecken des Rechtecks auf der gleichen Seite abrunden 7"/>
          <p:cNvSpPr/>
          <p:nvPr/>
        </p:nvSpPr>
        <p:spPr>
          <a:xfrm rot="5400000">
            <a:off x="859112" y="4872289"/>
            <a:ext cx="1031543" cy="2749768"/>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9" name="Textfeld 8"/>
          <p:cNvSpPr txBox="1"/>
          <p:nvPr/>
        </p:nvSpPr>
        <p:spPr>
          <a:xfrm>
            <a:off x="28951" y="5935434"/>
            <a:ext cx="2603798" cy="584776"/>
          </a:xfrm>
          <a:prstGeom prst="rect">
            <a:avLst/>
          </a:prstGeom>
          <a:noFill/>
        </p:spPr>
        <p:txBody>
          <a:bodyPr wrap="none" rtlCol="0">
            <a:spAutoFit/>
          </a:bodyPr>
          <a:lstStyle/>
          <a:p>
            <a:r>
              <a:rPr lang="de-DE" sz="3200" b="1" dirty="0" smtClean="0">
                <a:solidFill>
                  <a:srgbClr val="FFFFFF"/>
                </a:solidFill>
                <a:latin typeface="Open Sans"/>
                <a:cs typeface="Open Sans"/>
              </a:rPr>
              <a:t>Chris </a:t>
            </a:r>
            <a:r>
              <a:rPr lang="de-DE" sz="3200" b="1" dirty="0" err="1" smtClean="0">
                <a:solidFill>
                  <a:srgbClr val="FFFFFF"/>
                </a:solidFill>
                <a:latin typeface="Open Sans"/>
                <a:cs typeface="Open Sans"/>
              </a:rPr>
              <a:t>Dancy</a:t>
            </a:r>
            <a:endParaRPr lang="de-DE" sz="3200" b="1" dirty="0">
              <a:solidFill>
                <a:srgbClr val="FFFFFF"/>
              </a:solidFill>
              <a:latin typeface="Open Sans"/>
              <a:cs typeface="Open Sans"/>
            </a:endParaRPr>
          </a:p>
        </p:txBody>
      </p:sp>
    </p:spTree>
    <p:extLst>
      <p:ext uri="{BB962C8B-B14F-4D97-AF65-F5344CB8AC3E}">
        <p14:creationId xmlns:p14="http://schemas.microsoft.com/office/powerpoint/2010/main" val="33141973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8" descr="docvoca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1"/>
            <a:ext cx="1031543" cy="1031543"/>
          </a:xfrm>
          <a:prstGeom prst="rect">
            <a:avLst/>
          </a:prstGeom>
        </p:spPr>
      </p:pic>
      <p:sp>
        <p:nvSpPr>
          <p:cNvPr id="7" name="Ecken des Rechtecks auf der gleichen Seite abrunden 6"/>
          <p:cNvSpPr/>
          <p:nvPr/>
        </p:nvSpPr>
        <p:spPr>
          <a:xfrm rot="5400000">
            <a:off x="3695256" y="-3528320"/>
            <a:ext cx="1092062" cy="8482573"/>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8514170" cy="523220"/>
          </a:xfrm>
          <a:prstGeom prst="rect">
            <a:avLst/>
          </a:prstGeom>
          <a:noFill/>
        </p:spPr>
        <p:txBody>
          <a:bodyPr wrap="none" rtlCol="0">
            <a:spAutoFit/>
          </a:bodyPr>
          <a:lstStyle/>
          <a:p>
            <a:r>
              <a:rPr lang="de-DE" sz="2800" b="1" dirty="0" smtClean="0">
                <a:solidFill>
                  <a:srgbClr val="FFFFFF"/>
                </a:solidFill>
                <a:latin typeface="Open Sans"/>
                <a:cs typeface="Open Sans"/>
              </a:rPr>
              <a:t>Wenn unser Sozialsystem so bleibt wie es ist ... </a:t>
            </a:r>
            <a:endParaRPr lang="de-DE" sz="2800" b="1" dirty="0">
              <a:solidFill>
                <a:srgbClr val="FFFFFF"/>
              </a:solidFill>
              <a:latin typeface="Open Sans"/>
              <a:cs typeface="Open Sans"/>
            </a:endParaRPr>
          </a:p>
        </p:txBody>
      </p:sp>
      <p:sp>
        <p:nvSpPr>
          <p:cNvPr id="8" name="Inhaltsplatzhalter 2"/>
          <p:cNvSpPr txBox="1">
            <a:spLocks/>
          </p:cNvSpPr>
          <p:nvPr/>
        </p:nvSpPr>
        <p:spPr>
          <a:xfrm>
            <a:off x="214898" y="1321757"/>
            <a:ext cx="7797228" cy="5215678"/>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30000"/>
              </a:lnSpc>
            </a:pPr>
            <a:r>
              <a:rPr lang="de-DE" sz="2800" dirty="0">
                <a:solidFill>
                  <a:schemeClr val="tx1"/>
                </a:solidFill>
                <a:latin typeface="Open Sans"/>
                <a:cs typeface="Open Sans"/>
              </a:rPr>
              <a:t>d</a:t>
            </a:r>
            <a:r>
              <a:rPr lang="de-DE" sz="2800" dirty="0" smtClean="0">
                <a:solidFill>
                  <a:schemeClr val="tx1"/>
                </a:solidFill>
                <a:latin typeface="Open Sans"/>
                <a:cs typeface="Open Sans"/>
              </a:rPr>
              <a:t>ann müssen im Jahre 2075 </a:t>
            </a:r>
          </a:p>
          <a:p>
            <a:pPr lvl="2" indent="-342900" algn="l">
              <a:lnSpc>
                <a:spcPct val="130000"/>
              </a:lnSpc>
              <a:spcAft>
                <a:spcPts val="600"/>
              </a:spcAft>
              <a:buClr>
                <a:srgbClr val="294252"/>
              </a:buClr>
              <a:buFont typeface="Wingdings" charset="0"/>
              <a:buChar char="Ø"/>
            </a:pPr>
            <a:r>
              <a:rPr lang="de-DE" dirty="0" smtClean="0">
                <a:solidFill>
                  <a:schemeClr val="tx1"/>
                </a:solidFill>
                <a:latin typeface="Calibri" charset="0"/>
                <a:ea typeface="ＭＳ Ｐゴシック" charset="0"/>
                <a:cs typeface="Calibri" charset="0"/>
              </a:rPr>
              <a:t>260 Millionen Beitragszahler einwandern</a:t>
            </a:r>
          </a:p>
          <a:p>
            <a:pPr lvl="2" indent="-342900" algn="l">
              <a:lnSpc>
                <a:spcPct val="130000"/>
              </a:lnSpc>
              <a:spcAft>
                <a:spcPts val="600"/>
              </a:spcAft>
              <a:buClr>
                <a:srgbClr val="294252"/>
              </a:buClr>
              <a:buFont typeface="Wingdings" charset="0"/>
              <a:buChar char="Ø"/>
            </a:pPr>
            <a:r>
              <a:rPr lang="de-DE" dirty="0">
                <a:solidFill>
                  <a:schemeClr val="tx1"/>
                </a:solidFill>
                <a:latin typeface="Calibri" charset="0"/>
                <a:ea typeface="ＭＳ Ｐゴシック" charset="0"/>
                <a:cs typeface="Calibri" charset="0"/>
              </a:rPr>
              <a:t>d</a:t>
            </a:r>
            <a:r>
              <a:rPr lang="de-DE" dirty="0" smtClean="0">
                <a:solidFill>
                  <a:schemeClr val="tx1"/>
                </a:solidFill>
                <a:latin typeface="Calibri" charset="0"/>
                <a:ea typeface="ＭＳ Ｐゴシック" charset="0"/>
                <a:cs typeface="Calibri" charset="0"/>
              </a:rPr>
              <a:t>ie Menschen bis zu ihrem 78. Lebensjahr arbeiten</a:t>
            </a:r>
          </a:p>
          <a:p>
            <a:pPr lvl="2" indent="-342900" algn="l">
              <a:lnSpc>
                <a:spcPct val="130000"/>
              </a:lnSpc>
              <a:spcAft>
                <a:spcPts val="600"/>
              </a:spcAft>
              <a:buClr>
                <a:srgbClr val="294252"/>
              </a:buClr>
              <a:buFont typeface="Wingdings" charset="0"/>
              <a:buChar char="Ø"/>
            </a:pPr>
            <a:r>
              <a:rPr lang="de-DE" dirty="0" smtClean="0">
                <a:solidFill>
                  <a:schemeClr val="tx1"/>
                </a:solidFill>
                <a:latin typeface="Calibri" charset="0"/>
                <a:ea typeface="ＭＳ Ｐゴシック" charset="0"/>
                <a:cs typeface="Calibri" charset="0"/>
              </a:rPr>
              <a:t>die Kassenbeiträge auf 51 % steigen</a:t>
            </a:r>
            <a:endParaRPr lang="de-DE" dirty="0" smtClean="0">
              <a:solidFill>
                <a:schemeClr val="tx1"/>
              </a:solidFill>
              <a:latin typeface="Calibri" charset="0"/>
              <a:ea typeface="ＭＳ Ｐゴシック" charset="0"/>
              <a:cs typeface="Calibri" charset="0"/>
              <a:sym typeface="Wingdings" charset="0"/>
            </a:endParaRPr>
          </a:p>
          <a:p>
            <a:pPr lvl="2" indent="-342900" algn="l">
              <a:lnSpc>
                <a:spcPct val="130000"/>
              </a:lnSpc>
              <a:spcAft>
                <a:spcPts val="600"/>
              </a:spcAft>
              <a:buClr>
                <a:srgbClr val="294252"/>
              </a:buClr>
              <a:buFont typeface="Wingdings" charset="0"/>
              <a:buChar char="Ø"/>
            </a:pPr>
            <a:r>
              <a:rPr lang="de-DE" dirty="0" smtClean="0">
                <a:solidFill>
                  <a:schemeClr val="tx1"/>
                </a:solidFill>
                <a:latin typeface="Calibri" charset="0"/>
                <a:ea typeface="ＭＳ Ｐゴシック" charset="0"/>
                <a:cs typeface="Calibri" charset="0"/>
              </a:rPr>
              <a:t>nur 20 % der Ansprüche erfüllt werden</a:t>
            </a:r>
          </a:p>
          <a:p>
            <a:pPr marL="571500" lvl="2" algn="l">
              <a:lnSpc>
                <a:spcPct val="130000"/>
              </a:lnSpc>
              <a:spcAft>
                <a:spcPts val="600"/>
              </a:spcAft>
              <a:buClr>
                <a:srgbClr val="294252"/>
              </a:buClr>
            </a:pPr>
            <a:endParaRPr lang="de-DE" sz="800" dirty="0">
              <a:solidFill>
                <a:schemeClr val="tx1"/>
              </a:solidFill>
              <a:latin typeface="Calibri" charset="0"/>
              <a:ea typeface="ＭＳ Ｐゴシック" charset="0"/>
              <a:cs typeface="Calibri" charset="0"/>
            </a:endParaRPr>
          </a:p>
          <a:p>
            <a:pPr marL="0" lvl="2" algn="l">
              <a:lnSpc>
                <a:spcPct val="130000"/>
              </a:lnSpc>
              <a:spcAft>
                <a:spcPts val="600"/>
              </a:spcAft>
              <a:buClr>
                <a:srgbClr val="294252"/>
              </a:buClr>
            </a:pPr>
            <a:r>
              <a:rPr lang="de-DE" dirty="0" smtClean="0">
                <a:solidFill>
                  <a:schemeClr val="tx1"/>
                </a:solidFill>
                <a:latin typeface="Calibri" charset="0"/>
                <a:ea typeface="ＭＳ Ｐゴシック" charset="0"/>
                <a:cs typeface="Calibri" charset="0"/>
              </a:rPr>
              <a:t>Die Gesundheitsausgaben werden von knapp 300 Milliarden Euro im Jahr 2012 auf ca. 500 Milliarden Euro im Jahr 2020 anwachsen.</a:t>
            </a:r>
          </a:p>
          <a:p>
            <a:pPr algn="l">
              <a:lnSpc>
                <a:spcPct val="130000"/>
              </a:lnSpc>
            </a:pPr>
            <a:endParaRPr lang="de-DE" sz="2800" dirty="0" smtClean="0">
              <a:solidFill>
                <a:schemeClr val="tx1"/>
              </a:solidFill>
              <a:latin typeface="Open Sans"/>
              <a:cs typeface="Open Sans"/>
            </a:endParaRPr>
          </a:p>
        </p:txBody>
      </p:sp>
      <p:sp>
        <p:nvSpPr>
          <p:cNvPr id="2" name="Textfeld 1"/>
          <p:cNvSpPr txBox="1"/>
          <p:nvPr/>
        </p:nvSpPr>
        <p:spPr>
          <a:xfrm>
            <a:off x="214898" y="6494087"/>
            <a:ext cx="1726479" cy="276999"/>
          </a:xfrm>
          <a:prstGeom prst="rect">
            <a:avLst/>
          </a:prstGeom>
          <a:noFill/>
        </p:spPr>
        <p:txBody>
          <a:bodyPr wrap="none" rtlCol="0">
            <a:spAutoFit/>
          </a:bodyPr>
          <a:lstStyle/>
          <a:p>
            <a:r>
              <a:rPr lang="de-DE" sz="1200" dirty="0" smtClean="0"/>
              <a:t>Vorlesung EBS, Prof. MIS</a:t>
            </a:r>
            <a:endParaRPr lang="de-DE" sz="1200" dirty="0"/>
          </a:p>
        </p:txBody>
      </p:sp>
    </p:spTree>
    <p:extLst>
      <p:ext uri="{BB962C8B-B14F-4D97-AF65-F5344CB8AC3E}">
        <p14:creationId xmlns:p14="http://schemas.microsoft.com/office/powerpoint/2010/main" val="27745383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descr="Graphic-1-Fla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043669" cy="6782752"/>
          </a:xfrm>
          <a:prstGeom prst="rect">
            <a:avLst/>
          </a:prstGeom>
        </p:spPr>
      </p:pic>
      <p:pic>
        <p:nvPicPr>
          <p:cNvPr id="4" name="Bild 3" descr="connec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Tree>
    <p:extLst>
      <p:ext uri="{BB962C8B-B14F-4D97-AF65-F5344CB8AC3E}">
        <p14:creationId xmlns:p14="http://schemas.microsoft.com/office/powerpoint/2010/main" val="371678178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7" name="Ecken des Rechtecks auf der gleichen Seite abrunden 6"/>
          <p:cNvSpPr/>
          <p:nvPr/>
        </p:nvSpPr>
        <p:spPr>
          <a:xfrm rot="5400000">
            <a:off x="1617431" y="-1450494"/>
            <a:ext cx="1092062" cy="4326922"/>
          </a:xfrm>
          <a:prstGeom prst="round2Same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solidFill>
                <a:schemeClr val="bg1"/>
              </a:solidFill>
            </a:endParaRPr>
          </a:p>
        </p:txBody>
      </p:sp>
      <p:sp>
        <p:nvSpPr>
          <p:cNvPr id="4" name="Textfeld 3"/>
          <p:cNvSpPr txBox="1"/>
          <p:nvPr/>
        </p:nvSpPr>
        <p:spPr>
          <a:xfrm>
            <a:off x="28952" y="431487"/>
            <a:ext cx="4297971" cy="584776"/>
          </a:xfrm>
          <a:prstGeom prst="rect">
            <a:avLst/>
          </a:prstGeom>
          <a:noFill/>
        </p:spPr>
        <p:txBody>
          <a:bodyPr wrap="none" rtlCol="0">
            <a:spAutoFit/>
          </a:bodyPr>
          <a:lstStyle/>
          <a:p>
            <a:r>
              <a:rPr lang="de-DE" sz="3200" b="1" dirty="0" smtClean="0">
                <a:solidFill>
                  <a:srgbClr val="FFFFFF"/>
                </a:solidFill>
                <a:latin typeface="Open Sans"/>
                <a:cs typeface="Open Sans"/>
              </a:rPr>
              <a:t>Body Area Network:</a:t>
            </a:r>
            <a:endParaRPr lang="de-DE" sz="3200" b="1" dirty="0">
              <a:solidFill>
                <a:srgbClr val="FFFFFF"/>
              </a:solidFill>
              <a:latin typeface="Open Sans"/>
              <a:cs typeface="Open Sans"/>
            </a:endParaRPr>
          </a:p>
        </p:txBody>
      </p:sp>
      <p:pic>
        <p:nvPicPr>
          <p:cNvPr id="5" name="Bild 4" descr="article-2647303-1E6D372C00000578-751_308x42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59" y="1843068"/>
            <a:ext cx="2957532" cy="4081009"/>
          </a:xfrm>
          <a:prstGeom prst="rect">
            <a:avLst/>
          </a:prstGeom>
          <a:ln w="44450">
            <a:solidFill>
              <a:schemeClr val="tx1">
                <a:lumMod val="65000"/>
                <a:lumOff val="35000"/>
              </a:schemeClr>
            </a:solidFill>
          </a:ln>
        </p:spPr>
      </p:pic>
      <p:pic>
        <p:nvPicPr>
          <p:cNvPr id="10" name="Bild 9" descr="article-2647303-1E6D36B100000578-730_308x42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9166" y="1839638"/>
            <a:ext cx="2978302" cy="4109671"/>
          </a:xfrm>
          <a:prstGeom prst="rect">
            <a:avLst/>
          </a:prstGeom>
          <a:ln w="44450">
            <a:solidFill>
              <a:schemeClr val="tx1">
                <a:lumMod val="65000"/>
                <a:lumOff val="35000"/>
              </a:schemeClr>
            </a:solidFill>
          </a:ln>
        </p:spPr>
      </p:pic>
    </p:spTree>
    <p:extLst>
      <p:ext uri="{BB962C8B-B14F-4D97-AF65-F5344CB8AC3E}">
        <p14:creationId xmlns:p14="http://schemas.microsoft.com/office/powerpoint/2010/main" val="35250718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 11" descr="ethereum_1280x1024_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56"/>
            <a:ext cx="9144000" cy="6858000"/>
          </a:xfrm>
          <a:prstGeom prst="rect">
            <a:avLst/>
          </a:prstGeom>
        </p:spPr>
      </p:pic>
      <p:pic>
        <p:nvPicPr>
          <p:cNvPr id="13" name="Bild 12" descr="qr-logo_sanex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9872" y="2466804"/>
            <a:ext cx="1657388" cy="1657388"/>
          </a:xfrm>
          <a:prstGeom prst="rect">
            <a:avLst/>
          </a:prstGeom>
        </p:spPr>
      </p:pic>
      <p:sp>
        <p:nvSpPr>
          <p:cNvPr id="2" name="Textfeld 1"/>
          <p:cNvSpPr txBox="1"/>
          <p:nvPr/>
        </p:nvSpPr>
        <p:spPr>
          <a:xfrm>
            <a:off x="3739872" y="130260"/>
            <a:ext cx="4017747" cy="1889748"/>
          </a:xfrm>
          <a:prstGeom prst="rect">
            <a:avLst/>
          </a:prstGeom>
          <a:noFill/>
        </p:spPr>
        <p:txBody>
          <a:bodyPr wrap="none" rtlCol="0">
            <a:spAutoFit/>
          </a:bodyPr>
          <a:lstStyle/>
          <a:p>
            <a:r>
              <a:rPr lang="de-DE" sz="6000" dirty="0" smtClean="0">
                <a:latin typeface="Open Sans"/>
                <a:cs typeface="Open Sans"/>
              </a:rPr>
              <a:t>Web 3.0</a:t>
            </a:r>
          </a:p>
          <a:p>
            <a:pPr>
              <a:lnSpc>
                <a:spcPct val="120000"/>
              </a:lnSpc>
            </a:pPr>
            <a:r>
              <a:rPr lang="de-DE" sz="2400" dirty="0" smtClean="0">
                <a:latin typeface="Open Sans"/>
                <a:cs typeface="Open Sans"/>
              </a:rPr>
              <a:t>Wie das Internet der Dinge</a:t>
            </a:r>
          </a:p>
          <a:p>
            <a:pPr>
              <a:lnSpc>
                <a:spcPct val="120000"/>
              </a:lnSpc>
            </a:pPr>
            <a:r>
              <a:rPr lang="de-DE" sz="2400" dirty="0" smtClean="0">
                <a:latin typeface="Open Sans"/>
                <a:cs typeface="Open Sans"/>
              </a:rPr>
              <a:t>Patienten </a:t>
            </a:r>
            <a:r>
              <a:rPr lang="de-DE" sz="2400" dirty="0" smtClean="0">
                <a:latin typeface="Open Sans"/>
                <a:cs typeface="Open Sans"/>
              </a:rPr>
              <a:t>helfen </a:t>
            </a:r>
            <a:r>
              <a:rPr lang="de-DE" sz="2400" dirty="0" smtClean="0">
                <a:latin typeface="Open Sans"/>
                <a:cs typeface="Open Sans"/>
              </a:rPr>
              <a:t>kann.</a:t>
            </a:r>
            <a:endParaRPr lang="de-DE" sz="2400" dirty="0">
              <a:latin typeface="Open Sans"/>
              <a:cs typeface="Open Sans"/>
            </a:endParaRPr>
          </a:p>
        </p:txBody>
      </p:sp>
      <p:sp>
        <p:nvSpPr>
          <p:cNvPr id="3" name="Textfeld 2"/>
          <p:cNvSpPr txBox="1"/>
          <p:nvPr/>
        </p:nvSpPr>
        <p:spPr>
          <a:xfrm>
            <a:off x="1240570" y="3223946"/>
            <a:ext cx="2499302" cy="900246"/>
          </a:xfrm>
          <a:prstGeom prst="rect">
            <a:avLst/>
          </a:prstGeom>
          <a:noFill/>
        </p:spPr>
        <p:txBody>
          <a:bodyPr wrap="none" rtlCol="0">
            <a:spAutoFit/>
          </a:bodyPr>
          <a:lstStyle/>
          <a:p>
            <a:pPr>
              <a:lnSpc>
                <a:spcPct val="150000"/>
              </a:lnSpc>
            </a:pPr>
            <a:r>
              <a:rPr lang="de-DE" dirty="0" smtClean="0">
                <a:latin typeface="Open Sans"/>
                <a:cs typeface="Open Sans"/>
              </a:rPr>
              <a:t>Kontaktdaten:</a:t>
            </a:r>
          </a:p>
          <a:p>
            <a:pPr>
              <a:lnSpc>
                <a:spcPct val="150000"/>
              </a:lnSpc>
            </a:pPr>
            <a:r>
              <a:rPr lang="de-DE" dirty="0" err="1" smtClean="0">
                <a:latin typeface="Open Sans"/>
                <a:cs typeface="Open Sans"/>
              </a:rPr>
              <a:t>s.stracke@sanexio.de</a:t>
            </a:r>
            <a:endParaRPr lang="de-DE" dirty="0" smtClean="0">
              <a:latin typeface="Open Sans"/>
              <a:cs typeface="Open Sans"/>
            </a:endParaRPr>
          </a:p>
        </p:txBody>
      </p:sp>
      <p:sp>
        <p:nvSpPr>
          <p:cNvPr id="4" name="Textfeld 3"/>
          <p:cNvSpPr txBox="1"/>
          <p:nvPr/>
        </p:nvSpPr>
        <p:spPr>
          <a:xfrm>
            <a:off x="3275339" y="4853993"/>
            <a:ext cx="5347838" cy="769441"/>
          </a:xfrm>
          <a:prstGeom prst="rect">
            <a:avLst/>
          </a:prstGeom>
          <a:noFill/>
        </p:spPr>
        <p:txBody>
          <a:bodyPr wrap="none" rtlCol="0">
            <a:spAutoFit/>
          </a:bodyPr>
          <a:lstStyle/>
          <a:p>
            <a:r>
              <a:rPr lang="de-DE" sz="4400" dirty="0" smtClean="0"/>
              <a:t>FRAGEN / DISKUSSION</a:t>
            </a:r>
            <a:endParaRPr lang="de-DE" sz="4400" dirty="0"/>
          </a:p>
        </p:txBody>
      </p:sp>
    </p:spTree>
    <p:extLst>
      <p:ext uri="{BB962C8B-B14F-4D97-AF65-F5344CB8AC3E}">
        <p14:creationId xmlns:p14="http://schemas.microsoft.com/office/powerpoint/2010/main" val="104795329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4" name="Textfeld 3"/>
          <p:cNvSpPr txBox="1"/>
          <p:nvPr/>
        </p:nvSpPr>
        <p:spPr>
          <a:xfrm>
            <a:off x="28952" y="431487"/>
            <a:ext cx="1279517" cy="584776"/>
          </a:xfrm>
          <a:prstGeom prst="rect">
            <a:avLst/>
          </a:prstGeom>
          <a:noFill/>
        </p:spPr>
        <p:txBody>
          <a:bodyPr wrap="none" rtlCol="0">
            <a:spAutoFit/>
          </a:bodyPr>
          <a:lstStyle/>
          <a:p>
            <a:r>
              <a:rPr lang="de-DE" sz="3200" b="1" dirty="0" smtClean="0">
                <a:solidFill>
                  <a:srgbClr val="FFFFFF"/>
                </a:solidFill>
                <a:latin typeface="Open Sans"/>
                <a:cs typeface="Open Sans"/>
              </a:rPr>
              <a:t>XXXX</a:t>
            </a:r>
            <a:endParaRPr lang="de-DE" sz="3200" b="1" dirty="0">
              <a:solidFill>
                <a:srgbClr val="FFFFFF"/>
              </a:solidFill>
              <a:latin typeface="Open Sans"/>
              <a:cs typeface="Open Sans"/>
            </a:endParaRPr>
          </a:p>
        </p:txBody>
      </p:sp>
      <p:pic>
        <p:nvPicPr>
          <p:cNvPr id="5" name="Bild 4" descr="Bildschirmfoto 2013-11-17 um 10.27.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50545" cy="6853166"/>
          </a:xfrm>
          <a:prstGeom prst="rect">
            <a:avLst/>
          </a:prstGeom>
        </p:spPr>
      </p:pic>
    </p:spTree>
    <p:extLst>
      <p:ext uri="{BB962C8B-B14F-4D97-AF65-F5344CB8AC3E}">
        <p14:creationId xmlns:p14="http://schemas.microsoft.com/office/powerpoint/2010/main" val="387666853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4" name="Textfeld 3"/>
          <p:cNvSpPr txBox="1"/>
          <p:nvPr/>
        </p:nvSpPr>
        <p:spPr>
          <a:xfrm>
            <a:off x="28952" y="431487"/>
            <a:ext cx="1279517" cy="584776"/>
          </a:xfrm>
          <a:prstGeom prst="rect">
            <a:avLst/>
          </a:prstGeom>
          <a:noFill/>
        </p:spPr>
        <p:txBody>
          <a:bodyPr wrap="none" rtlCol="0">
            <a:spAutoFit/>
          </a:bodyPr>
          <a:lstStyle/>
          <a:p>
            <a:r>
              <a:rPr lang="de-DE" sz="3200" b="1" dirty="0" smtClean="0">
                <a:solidFill>
                  <a:srgbClr val="FFFFFF"/>
                </a:solidFill>
                <a:latin typeface="Open Sans"/>
                <a:cs typeface="Open Sans"/>
              </a:rPr>
              <a:t>XXXX</a:t>
            </a:r>
            <a:endParaRPr lang="de-DE" sz="3200" b="1" dirty="0">
              <a:solidFill>
                <a:srgbClr val="FFFFFF"/>
              </a:solidFill>
              <a:latin typeface="Open Sans"/>
              <a:cs typeface="Open Sans"/>
            </a:endParaRPr>
          </a:p>
        </p:txBody>
      </p:sp>
      <p:pic>
        <p:nvPicPr>
          <p:cNvPr id="7" name="Bild 6" descr="Bildschirmfoto 2013-11-17 um 10.35.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481455" cy="6786937"/>
          </a:xfrm>
          <a:prstGeom prst="rect">
            <a:avLst/>
          </a:prstGeom>
        </p:spPr>
      </p:pic>
    </p:spTree>
    <p:extLst>
      <p:ext uri="{BB962C8B-B14F-4D97-AF65-F5344CB8AC3E}">
        <p14:creationId xmlns:p14="http://schemas.microsoft.com/office/powerpoint/2010/main" val="198217761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descr="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2"/>
            <a:ext cx="1031543" cy="1031543"/>
          </a:xfrm>
          <a:prstGeom prst="rect">
            <a:avLst/>
          </a:prstGeom>
        </p:spPr>
      </p:pic>
      <p:sp>
        <p:nvSpPr>
          <p:cNvPr id="4" name="Textfeld 3"/>
          <p:cNvSpPr txBox="1"/>
          <p:nvPr/>
        </p:nvSpPr>
        <p:spPr>
          <a:xfrm>
            <a:off x="28952" y="431487"/>
            <a:ext cx="1279517" cy="584776"/>
          </a:xfrm>
          <a:prstGeom prst="rect">
            <a:avLst/>
          </a:prstGeom>
          <a:noFill/>
        </p:spPr>
        <p:txBody>
          <a:bodyPr wrap="none" rtlCol="0">
            <a:spAutoFit/>
          </a:bodyPr>
          <a:lstStyle/>
          <a:p>
            <a:r>
              <a:rPr lang="de-DE" sz="3200" b="1" dirty="0" smtClean="0">
                <a:solidFill>
                  <a:srgbClr val="FFFFFF"/>
                </a:solidFill>
                <a:latin typeface="Open Sans"/>
                <a:cs typeface="Open Sans"/>
              </a:rPr>
              <a:t>XXXX</a:t>
            </a:r>
            <a:endParaRPr lang="de-DE" sz="3200" b="1" dirty="0">
              <a:solidFill>
                <a:srgbClr val="FFFFFF"/>
              </a:solidFill>
              <a:latin typeface="Open Sans"/>
              <a:cs typeface="Open Sans"/>
            </a:endParaRPr>
          </a:p>
        </p:txBody>
      </p:sp>
      <p:pic>
        <p:nvPicPr>
          <p:cNvPr id="5" name="Bild 4" descr="Bildschirmfoto 2013-11-17 um 10.36.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777182" cy="6795482"/>
          </a:xfrm>
          <a:prstGeom prst="rect">
            <a:avLst/>
          </a:prstGeom>
        </p:spPr>
      </p:pic>
      <p:sp>
        <p:nvSpPr>
          <p:cNvPr id="2" name="Textfeld 1"/>
          <p:cNvSpPr txBox="1"/>
          <p:nvPr/>
        </p:nvSpPr>
        <p:spPr>
          <a:xfrm>
            <a:off x="4756727" y="923899"/>
            <a:ext cx="1147219" cy="369332"/>
          </a:xfrm>
          <a:prstGeom prst="rect">
            <a:avLst/>
          </a:prstGeom>
          <a:noFill/>
        </p:spPr>
        <p:txBody>
          <a:bodyPr wrap="none" rtlCol="0">
            <a:spAutoFit/>
          </a:bodyPr>
          <a:lstStyle/>
          <a:p>
            <a:r>
              <a:rPr lang="de-DE" dirty="0" smtClean="0">
                <a:latin typeface="Open Sans"/>
                <a:cs typeface="Open Sans"/>
              </a:rPr>
              <a:t>Hausarzt</a:t>
            </a:r>
            <a:endParaRPr lang="de-DE" dirty="0">
              <a:latin typeface="Open Sans"/>
              <a:cs typeface="Open Sans"/>
            </a:endParaRPr>
          </a:p>
        </p:txBody>
      </p:sp>
      <p:sp>
        <p:nvSpPr>
          <p:cNvPr id="8" name="Textfeld 7"/>
          <p:cNvSpPr txBox="1"/>
          <p:nvPr/>
        </p:nvSpPr>
        <p:spPr>
          <a:xfrm>
            <a:off x="2992587" y="1307145"/>
            <a:ext cx="2283691" cy="369332"/>
          </a:xfrm>
          <a:prstGeom prst="rect">
            <a:avLst/>
          </a:prstGeom>
          <a:noFill/>
        </p:spPr>
        <p:txBody>
          <a:bodyPr wrap="square" rtlCol="0">
            <a:spAutoFit/>
          </a:bodyPr>
          <a:lstStyle/>
          <a:p>
            <a:r>
              <a:rPr lang="de-DE" dirty="0" smtClean="0">
                <a:latin typeface="Open Sans"/>
                <a:cs typeface="Open Sans"/>
              </a:rPr>
              <a:t>Freunde &amp; Familie</a:t>
            </a:r>
            <a:endParaRPr lang="de-DE" dirty="0">
              <a:latin typeface="Open Sans"/>
              <a:cs typeface="Open Sans"/>
            </a:endParaRPr>
          </a:p>
        </p:txBody>
      </p:sp>
      <p:sp>
        <p:nvSpPr>
          <p:cNvPr id="9" name="Textfeld 8"/>
          <p:cNvSpPr txBox="1"/>
          <p:nvPr/>
        </p:nvSpPr>
        <p:spPr>
          <a:xfrm>
            <a:off x="2556171" y="1688022"/>
            <a:ext cx="2283691" cy="369332"/>
          </a:xfrm>
          <a:prstGeom prst="rect">
            <a:avLst/>
          </a:prstGeom>
          <a:noFill/>
        </p:spPr>
        <p:txBody>
          <a:bodyPr wrap="square" rtlCol="0">
            <a:spAutoFit/>
          </a:bodyPr>
          <a:lstStyle/>
          <a:p>
            <a:r>
              <a:rPr lang="de-DE" dirty="0" smtClean="0">
                <a:latin typeface="Open Sans"/>
                <a:cs typeface="Open Sans"/>
              </a:rPr>
              <a:t>Fernsehen</a:t>
            </a:r>
            <a:endParaRPr lang="de-DE" dirty="0">
              <a:latin typeface="Open Sans"/>
              <a:cs typeface="Open Sans"/>
            </a:endParaRPr>
          </a:p>
        </p:txBody>
      </p:sp>
      <p:sp>
        <p:nvSpPr>
          <p:cNvPr id="10" name="Textfeld 9"/>
          <p:cNvSpPr txBox="1"/>
          <p:nvPr/>
        </p:nvSpPr>
        <p:spPr>
          <a:xfrm>
            <a:off x="3873506" y="3202787"/>
            <a:ext cx="2283691" cy="369332"/>
          </a:xfrm>
          <a:prstGeom prst="rect">
            <a:avLst/>
          </a:prstGeom>
          <a:noFill/>
        </p:spPr>
        <p:txBody>
          <a:bodyPr wrap="square" rtlCol="0">
            <a:spAutoFit/>
          </a:bodyPr>
          <a:lstStyle/>
          <a:p>
            <a:r>
              <a:rPr lang="de-DE" dirty="0" smtClean="0">
                <a:latin typeface="Open Sans"/>
                <a:cs typeface="Open Sans"/>
              </a:rPr>
              <a:t>Krankenkassen</a:t>
            </a:r>
            <a:endParaRPr lang="de-DE" dirty="0">
              <a:latin typeface="Open Sans"/>
              <a:cs typeface="Open Sans"/>
            </a:endParaRPr>
          </a:p>
        </p:txBody>
      </p:sp>
      <p:sp>
        <p:nvSpPr>
          <p:cNvPr id="11" name="Textfeld 10"/>
          <p:cNvSpPr txBox="1"/>
          <p:nvPr/>
        </p:nvSpPr>
        <p:spPr>
          <a:xfrm>
            <a:off x="3609113" y="2080444"/>
            <a:ext cx="2283691" cy="369332"/>
          </a:xfrm>
          <a:prstGeom prst="rect">
            <a:avLst/>
          </a:prstGeom>
          <a:noFill/>
        </p:spPr>
        <p:txBody>
          <a:bodyPr wrap="square" rtlCol="0">
            <a:spAutoFit/>
          </a:bodyPr>
          <a:lstStyle/>
          <a:p>
            <a:r>
              <a:rPr lang="de-DE" dirty="0" smtClean="0">
                <a:latin typeface="Open Sans"/>
                <a:cs typeface="Open Sans"/>
              </a:rPr>
              <a:t>Fachliteratur</a:t>
            </a:r>
            <a:endParaRPr lang="de-DE" dirty="0">
              <a:latin typeface="Open Sans"/>
              <a:cs typeface="Open Sans"/>
            </a:endParaRPr>
          </a:p>
        </p:txBody>
      </p:sp>
      <p:sp>
        <p:nvSpPr>
          <p:cNvPr id="12" name="Textfeld 11"/>
          <p:cNvSpPr txBox="1"/>
          <p:nvPr/>
        </p:nvSpPr>
        <p:spPr>
          <a:xfrm>
            <a:off x="3333180" y="4336551"/>
            <a:ext cx="2283691" cy="369332"/>
          </a:xfrm>
          <a:prstGeom prst="rect">
            <a:avLst/>
          </a:prstGeom>
          <a:noFill/>
        </p:spPr>
        <p:txBody>
          <a:bodyPr wrap="square" rtlCol="0">
            <a:spAutoFit/>
          </a:bodyPr>
          <a:lstStyle/>
          <a:p>
            <a:r>
              <a:rPr lang="de-DE" dirty="0" smtClean="0">
                <a:latin typeface="Open Sans"/>
                <a:cs typeface="Open Sans"/>
              </a:rPr>
              <a:t>Blogs</a:t>
            </a:r>
            <a:endParaRPr lang="de-DE" dirty="0">
              <a:latin typeface="Open Sans"/>
              <a:cs typeface="Open Sans"/>
            </a:endParaRPr>
          </a:p>
        </p:txBody>
      </p:sp>
      <p:sp>
        <p:nvSpPr>
          <p:cNvPr id="13" name="Textfeld 12"/>
          <p:cNvSpPr txBox="1"/>
          <p:nvPr/>
        </p:nvSpPr>
        <p:spPr>
          <a:xfrm>
            <a:off x="2862126" y="4705883"/>
            <a:ext cx="2283691" cy="369332"/>
          </a:xfrm>
          <a:prstGeom prst="rect">
            <a:avLst/>
          </a:prstGeom>
          <a:noFill/>
        </p:spPr>
        <p:txBody>
          <a:bodyPr wrap="square" rtlCol="0">
            <a:spAutoFit/>
          </a:bodyPr>
          <a:lstStyle/>
          <a:p>
            <a:r>
              <a:rPr lang="de-DE" dirty="0" smtClean="0">
                <a:latin typeface="Open Sans"/>
                <a:cs typeface="Open Sans"/>
              </a:rPr>
              <a:t>Facebook</a:t>
            </a:r>
            <a:endParaRPr lang="de-DE" dirty="0">
              <a:latin typeface="Open Sans"/>
              <a:cs typeface="Open Sans"/>
            </a:endParaRPr>
          </a:p>
        </p:txBody>
      </p:sp>
      <p:sp>
        <p:nvSpPr>
          <p:cNvPr id="14" name="Textfeld 13"/>
          <p:cNvSpPr txBox="1"/>
          <p:nvPr/>
        </p:nvSpPr>
        <p:spPr>
          <a:xfrm>
            <a:off x="2410694" y="5042949"/>
            <a:ext cx="2283691" cy="369332"/>
          </a:xfrm>
          <a:prstGeom prst="rect">
            <a:avLst/>
          </a:prstGeom>
          <a:noFill/>
        </p:spPr>
        <p:txBody>
          <a:bodyPr wrap="square" rtlCol="0">
            <a:spAutoFit/>
          </a:bodyPr>
          <a:lstStyle/>
          <a:p>
            <a:r>
              <a:rPr lang="de-DE" dirty="0" smtClean="0">
                <a:latin typeface="Open Sans"/>
                <a:cs typeface="Open Sans"/>
              </a:rPr>
              <a:t>YouTube</a:t>
            </a:r>
            <a:endParaRPr lang="de-DE" dirty="0">
              <a:latin typeface="Open Sans"/>
              <a:cs typeface="Open Sans"/>
            </a:endParaRPr>
          </a:p>
        </p:txBody>
      </p:sp>
      <p:sp>
        <p:nvSpPr>
          <p:cNvPr id="15" name="Textfeld 14"/>
          <p:cNvSpPr txBox="1"/>
          <p:nvPr/>
        </p:nvSpPr>
        <p:spPr>
          <a:xfrm>
            <a:off x="2409542" y="5412054"/>
            <a:ext cx="2283691" cy="369332"/>
          </a:xfrm>
          <a:prstGeom prst="rect">
            <a:avLst/>
          </a:prstGeom>
          <a:noFill/>
        </p:spPr>
        <p:txBody>
          <a:bodyPr wrap="square" rtlCol="0">
            <a:spAutoFit/>
          </a:bodyPr>
          <a:lstStyle/>
          <a:p>
            <a:r>
              <a:rPr lang="de-DE" dirty="0" err="1" smtClean="0">
                <a:latin typeface="Open Sans"/>
                <a:cs typeface="Open Sans"/>
              </a:rPr>
              <a:t>Twitter</a:t>
            </a:r>
            <a:endParaRPr lang="de-DE" dirty="0">
              <a:latin typeface="Open Sans"/>
              <a:cs typeface="Open Sans"/>
            </a:endParaRPr>
          </a:p>
        </p:txBody>
      </p:sp>
      <p:sp>
        <p:nvSpPr>
          <p:cNvPr id="16" name="Textfeld 15"/>
          <p:cNvSpPr txBox="1"/>
          <p:nvPr/>
        </p:nvSpPr>
        <p:spPr>
          <a:xfrm>
            <a:off x="4134432" y="2833455"/>
            <a:ext cx="2283691" cy="369332"/>
          </a:xfrm>
          <a:prstGeom prst="rect">
            <a:avLst/>
          </a:prstGeom>
          <a:noFill/>
        </p:spPr>
        <p:txBody>
          <a:bodyPr wrap="square" rtlCol="0">
            <a:spAutoFit/>
          </a:bodyPr>
          <a:lstStyle/>
          <a:p>
            <a:r>
              <a:rPr lang="de-DE" dirty="0" smtClean="0">
                <a:latin typeface="Open Sans"/>
                <a:cs typeface="Open Sans"/>
              </a:rPr>
              <a:t>Krankenhaus</a:t>
            </a:r>
            <a:endParaRPr lang="de-DE" dirty="0">
              <a:latin typeface="Open Sans"/>
              <a:cs typeface="Open Sans"/>
            </a:endParaRPr>
          </a:p>
        </p:txBody>
      </p:sp>
    </p:spTree>
    <p:extLst>
      <p:ext uri="{BB962C8B-B14F-4D97-AF65-F5344CB8AC3E}">
        <p14:creationId xmlns:p14="http://schemas.microsoft.com/office/powerpoint/2010/main" val="137185200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8" descr="docvoca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1"/>
            <a:ext cx="1031543" cy="1031543"/>
          </a:xfrm>
          <a:prstGeom prst="rect">
            <a:avLst/>
          </a:prstGeom>
        </p:spPr>
      </p:pic>
      <p:sp>
        <p:nvSpPr>
          <p:cNvPr id="7" name="Ecken des Rechtecks auf der gleichen Seite abrunden 6"/>
          <p:cNvSpPr/>
          <p:nvPr/>
        </p:nvSpPr>
        <p:spPr>
          <a:xfrm rot="5400000">
            <a:off x="2425244" y="-2258308"/>
            <a:ext cx="1092062" cy="5942550"/>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5913598" cy="584776"/>
          </a:xfrm>
          <a:prstGeom prst="rect">
            <a:avLst/>
          </a:prstGeom>
          <a:noFill/>
        </p:spPr>
        <p:txBody>
          <a:bodyPr wrap="none" rtlCol="0">
            <a:spAutoFit/>
          </a:bodyPr>
          <a:lstStyle/>
          <a:p>
            <a:r>
              <a:rPr lang="de-DE" sz="3200" b="1" dirty="0" smtClean="0">
                <a:solidFill>
                  <a:srgbClr val="FFFFFF"/>
                </a:solidFill>
                <a:latin typeface="Open Sans"/>
                <a:cs typeface="Open Sans"/>
              </a:rPr>
              <a:t>Vorteile für Krankenhäuser:</a:t>
            </a:r>
            <a:endParaRPr lang="de-DE" sz="3200" b="1" dirty="0">
              <a:solidFill>
                <a:srgbClr val="FFFFFF"/>
              </a:solidFill>
              <a:latin typeface="Open Sans"/>
              <a:cs typeface="Open Sans"/>
            </a:endParaRPr>
          </a:p>
        </p:txBody>
      </p:sp>
      <p:sp>
        <p:nvSpPr>
          <p:cNvPr id="2" name="Rechteck 1"/>
          <p:cNvSpPr/>
          <p:nvPr/>
        </p:nvSpPr>
        <p:spPr>
          <a:xfrm>
            <a:off x="268221" y="1406234"/>
            <a:ext cx="8520326" cy="5047535"/>
          </a:xfrm>
          <a:prstGeom prst="rect">
            <a:avLst/>
          </a:prstGeom>
        </p:spPr>
        <p:txBody>
          <a:bodyPr wrap="square">
            <a:spAutoFit/>
          </a:bodyPr>
          <a:lstStyle/>
          <a:p>
            <a:pPr>
              <a:lnSpc>
                <a:spcPct val="150000"/>
              </a:lnSpc>
            </a:pPr>
            <a:r>
              <a:rPr lang="de-DE" sz="2400" dirty="0" smtClean="0">
                <a:latin typeface="Open Sans"/>
                <a:cs typeface="Open Sans"/>
              </a:rPr>
              <a:t>Verkürzung </a:t>
            </a:r>
            <a:r>
              <a:rPr lang="de-DE" sz="2400" dirty="0">
                <a:latin typeface="Open Sans"/>
                <a:cs typeface="Open Sans"/>
              </a:rPr>
              <a:t>der </a:t>
            </a:r>
            <a:r>
              <a:rPr lang="de-DE" sz="2400" dirty="0" smtClean="0">
                <a:latin typeface="Open Sans"/>
                <a:cs typeface="Open Sans"/>
              </a:rPr>
              <a:t>Behandlungsdauer</a:t>
            </a:r>
          </a:p>
          <a:p>
            <a:pPr>
              <a:lnSpc>
                <a:spcPct val="150000"/>
              </a:lnSpc>
            </a:pPr>
            <a:r>
              <a:rPr lang="de-DE" sz="2400" dirty="0" smtClean="0">
                <a:latin typeface="Open Sans"/>
                <a:cs typeface="Open Sans"/>
              </a:rPr>
              <a:t>Vermeidung von Doppelleistungen</a:t>
            </a:r>
            <a:endParaRPr lang="de-DE" sz="2400" dirty="0">
              <a:latin typeface="Open Sans"/>
              <a:cs typeface="Open Sans"/>
            </a:endParaRPr>
          </a:p>
          <a:p>
            <a:pPr>
              <a:lnSpc>
                <a:spcPct val="150000"/>
              </a:lnSpc>
            </a:pPr>
            <a:r>
              <a:rPr lang="de-DE" sz="2400" dirty="0" smtClean="0">
                <a:latin typeface="Open Sans"/>
                <a:cs typeface="Open Sans"/>
              </a:rPr>
              <a:t>Kosten</a:t>
            </a:r>
            <a:r>
              <a:rPr lang="de-DE" sz="2400" dirty="0">
                <a:latin typeface="Open Sans"/>
                <a:cs typeface="Open Sans"/>
              </a:rPr>
              <a:t>- und Zeiteinsparungen</a:t>
            </a:r>
          </a:p>
          <a:p>
            <a:pPr>
              <a:lnSpc>
                <a:spcPct val="150000"/>
              </a:lnSpc>
            </a:pPr>
            <a:r>
              <a:rPr lang="de-DE" sz="2400" dirty="0" smtClean="0">
                <a:latin typeface="Open Sans"/>
                <a:cs typeface="Open Sans"/>
              </a:rPr>
              <a:t>Effizienter </a:t>
            </a:r>
            <a:r>
              <a:rPr lang="de-DE" sz="2400" dirty="0">
                <a:latin typeface="Open Sans"/>
                <a:cs typeface="Open Sans"/>
              </a:rPr>
              <a:t>Ressourceneinsatz</a:t>
            </a:r>
          </a:p>
          <a:p>
            <a:pPr>
              <a:lnSpc>
                <a:spcPct val="150000"/>
              </a:lnSpc>
            </a:pPr>
            <a:r>
              <a:rPr lang="de-DE" sz="2400" dirty="0" smtClean="0">
                <a:latin typeface="Open Sans"/>
                <a:cs typeface="Open Sans"/>
              </a:rPr>
              <a:t>Mehrwert für Forschung</a:t>
            </a:r>
            <a:r>
              <a:rPr lang="de-DE" sz="2400" dirty="0">
                <a:latin typeface="Open Sans"/>
                <a:cs typeface="Open Sans"/>
              </a:rPr>
              <a:t>, Aus</a:t>
            </a:r>
            <a:r>
              <a:rPr lang="de-DE" sz="2400" dirty="0" smtClean="0">
                <a:latin typeface="Open Sans"/>
                <a:cs typeface="Open Sans"/>
              </a:rPr>
              <a:t>- und </a:t>
            </a:r>
            <a:r>
              <a:rPr lang="de-DE" sz="2400" dirty="0">
                <a:latin typeface="Open Sans"/>
                <a:cs typeface="Open Sans"/>
              </a:rPr>
              <a:t>Weiterbildung</a:t>
            </a:r>
          </a:p>
          <a:p>
            <a:pPr>
              <a:lnSpc>
                <a:spcPct val="150000"/>
              </a:lnSpc>
            </a:pPr>
            <a:r>
              <a:rPr lang="de-DE" sz="2400" dirty="0" smtClean="0">
                <a:latin typeface="Open Sans"/>
                <a:cs typeface="Open Sans"/>
              </a:rPr>
              <a:t>Ausweitung </a:t>
            </a:r>
            <a:r>
              <a:rPr lang="de-DE" sz="2400" dirty="0">
                <a:latin typeface="Open Sans"/>
                <a:cs typeface="Open Sans"/>
              </a:rPr>
              <a:t>der Kompetenz</a:t>
            </a:r>
          </a:p>
          <a:p>
            <a:pPr>
              <a:lnSpc>
                <a:spcPct val="150000"/>
              </a:lnSpc>
            </a:pPr>
            <a:r>
              <a:rPr lang="de-DE" sz="2400" dirty="0" smtClean="0">
                <a:latin typeface="Open Sans"/>
                <a:cs typeface="Open Sans"/>
              </a:rPr>
              <a:t>Sektorenübergreifende </a:t>
            </a:r>
            <a:r>
              <a:rPr lang="de-DE" sz="2400" dirty="0">
                <a:latin typeface="Open Sans"/>
                <a:cs typeface="Open Sans"/>
              </a:rPr>
              <a:t>Behandlung</a:t>
            </a:r>
          </a:p>
          <a:p>
            <a:pPr>
              <a:lnSpc>
                <a:spcPct val="150000"/>
              </a:lnSpc>
            </a:pPr>
            <a:r>
              <a:rPr lang="de-DE" sz="2400" dirty="0" smtClean="0">
                <a:latin typeface="Open Sans"/>
                <a:cs typeface="Open Sans"/>
              </a:rPr>
              <a:t>Stärkung </a:t>
            </a:r>
            <a:r>
              <a:rPr lang="de-DE" sz="2400" dirty="0">
                <a:latin typeface="Open Sans"/>
                <a:cs typeface="Open Sans"/>
              </a:rPr>
              <a:t>der Wettbewerbsfähigkeit</a:t>
            </a:r>
          </a:p>
          <a:p>
            <a:pPr>
              <a:lnSpc>
                <a:spcPct val="150000"/>
              </a:lnSpc>
            </a:pPr>
            <a:r>
              <a:rPr lang="de-DE" sz="2400" dirty="0" smtClean="0">
                <a:latin typeface="Open Sans"/>
                <a:cs typeface="Open Sans"/>
              </a:rPr>
              <a:t>Erhöhung </a:t>
            </a:r>
            <a:r>
              <a:rPr lang="de-DE" sz="2400" dirty="0">
                <a:latin typeface="Open Sans"/>
                <a:cs typeface="Open Sans"/>
              </a:rPr>
              <a:t>der Patientenzufriedenheit</a:t>
            </a:r>
          </a:p>
        </p:txBody>
      </p:sp>
    </p:spTree>
    <p:extLst>
      <p:ext uri="{BB962C8B-B14F-4D97-AF65-F5344CB8AC3E}">
        <p14:creationId xmlns:p14="http://schemas.microsoft.com/office/powerpoint/2010/main" val="370188251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8" descr="docvoca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1"/>
            <a:ext cx="1031543" cy="1031543"/>
          </a:xfrm>
          <a:prstGeom prst="rect">
            <a:avLst/>
          </a:prstGeom>
        </p:spPr>
      </p:pic>
      <p:sp>
        <p:nvSpPr>
          <p:cNvPr id="7" name="Ecken des Rechtecks auf der gleichen Seite abrunden 6"/>
          <p:cNvSpPr/>
          <p:nvPr/>
        </p:nvSpPr>
        <p:spPr>
          <a:xfrm rot="5400000">
            <a:off x="2543565" y="-2376630"/>
            <a:ext cx="1092062" cy="6179193"/>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6150241" cy="584776"/>
          </a:xfrm>
          <a:prstGeom prst="rect">
            <a:avLst/>
          </a:prstGeom>
          <a:noFill/>
        </p:spPr>
        <p:txBody>
          <a:bodyPr wrap="none" rtlCol="0">
            <a:spAutoFit/>
          </a:bodyPr>
          <a:lstStyle/>
          <a:p>
            <a:r>
              <a:rPr lang="de-DE" sz="3200" b="1" dirty="0" smtClean="0">
                <a:solidFill>
                  <a:srgbClr val="FFFFFF"/>
                </a:solidFill>
                <a:latin typeface="Open Sans"/>
                <a:cs typeface="Open Sans"/>
              </a:rPr>
              <a:t>Vorteile für Niedergelassene:</a:t>
            </a:r>
            <a:endParaRPr lang="de-DE" sz="3200" b="1" dirty="0">
              <a:solidFill>
                <a:srgbClr val="FFFFFF"/>
              </a:solidFill>
              <a:latin typeface="Open Sans"/>
              <a:cs typeface="Open Sans"/>
            </a:endParaRPr>
          </a:p>
        </p:txBody>
      </p:sp>
      <p:sp>
        <p:nvSpPr>
          <p:cNvPr id="2" name="Rechteck 1"/>
          <p:cNvSpPr/>
          <p:nvPr/>
        </p:nvSpPr>
        <p:spPr>
          <a:xfrm>
            <a:off x="268221" y="1406234"/>
            <a:ext cx="8520326" cy="4493537"/>
          </a:xfrm>
          <a:prstGeom prst="rect">
            <a:avLst/>
          </a:prstGeom>
        </p:spPr>
        <p:txBody>
          <a:bodyPr wrap="square">
            <a:spAutoFit/>
          </a:bodyPr>
          <a:lstStyle/>
          <a:p>
            <a:pPr>
              <a:lnSpc>
                <a:spcPct val="150000"/>
              </a:lnSpc>
            </a:pPr>
            <a:r>
              <a:rPr lang="de-DE" sz="2400" dirty="0">
                <a:latin typeface="Open Sans"/>
                <a:cs typeface="Open Sans"/>
              </a:rPr>
              <a:t>Schnellerer Zugriff auf relevante Patientendaten </a:t>
            </a:r>
          </a:p>
          <a:p>
            <a:pPr>
              <a:lnSpc>
                <a:spcPct val="150000"/>
              </a:lnSpc>
            </a:pPr>
            <a:r>
              <a:rPr lang="de-DE" sz="2400" dirty="0">
                <a:latin typeface="Open Sans"/>
                <a:cs typeface="Open Sans"/>
              </a:rPr>
              <a:t>Schnellere und sichere Diagnose- und Therapieeinleitung </a:t>
            </a:r>
          </a:p>
          <a:p>
            <a:pPr>
              <a:lnSpc>
                <a:spcPct val="150000"/>
              </a:lnSpc>
            </a:pPr>
            <a:r>
              <a:rPr lang="de-DE" sz="2400" dirty="0">
                <a:latin typeface="Open Sans"/>
                <a:cs typeface="Open Sans"/>
              </a:rPr>
              <a:t>Zweitmeinung durch </a:t>
            </a:r>
            <a:r>
              <a:rPr lang="de-DE" sz="2400" dirty="0" smtClean="0">
                <a:latin typeface="Open Sans"/>
                <a:cs typeface="Open Sans"/>
              </a:rPr>
              <a:t>Spezialisten </a:t>
            </a:r>
          </a:p>
          <a:p>
            <a:pPr>
              <a:lnSpc>
                <a:spcPct val="150000"/>
              </a:lnSpc>
            </a:pPr>
            <a:r>
              <a:rPr lang="de-DE" sz="2400" dirty="0" smtClean="0">
                <a:latin typeface="Open Sans"/>
                <a:cs typeface="Open Sans"/>
              </a:rPr>
              <a:t>Steigerung der </a:t>
            </a:r>
            <a:r>
              <a:rPr lang="de-DE" sz="2400" dirty="0" err="1" smtClean="0">
                <a:latin typeface="Open Sans"/>
                <a:cs typeface="Open Sans"/>
              </a:rPr>
              <a:t>Qualität</a:t>
            </a:r>
            <a:r>
              <a:rPr lang="de-DE" sz="2400" dirty="0" smtClean="0">
                <a:latin typeface="Open Sans"/>
                <a:cs typeface="Open Sans"/>
              </a:rPr>
              <a:t> </a:t>
            </a:r>
            <a:endParaRPr lang="de-DE" sz="2400" dirty="0">
              <a:latin typeface="Open Sans"/>
              <a:cs typeface="Open Sans"/>
            </a:endParaRPr>
          </a:p>
          <a:p>
            <a:pPr>
              <a:lnSpc>
                <a:spcPct val="150000"/>
              </a:lnSpc>
            </a:pPr>
            <a:r>
              <a:rPr lang="de-DE" sz="2400" dirty="0" smtClean="0">
                <a:latin typeface="Open Sans"/>
                <a:cs typeface="Open Sans"/>
              </a:rPr>
              <a:t>Zugriff </a:t>
            </a:r>
            <a:r>
              <a:rPr lang="de-DE" sz="2400" dirty="0">
                <a:latin typeface="Open Sans"/>
                <a:cs typeface="Open Sans"/>
              </a:rPr>
              <a:t>auf </a:t>
            </a:r>
            <a:r>
              <a:rPr lang="de-DE" sz="2400" dirty="0" smtClean="0">
                <a:latin typeface="Open Sans"/>
                <a:cs typeface="Open Sans"/>
              </a:rPr>
              <a:t>neueste </a:t>
            </a:r>
            <a:r>
              <a:rPr lang="de-DE" sz="2400" dirty="0">
                <a:latin typeface="Open Sans"/>
                <a:cs typeface="Open Sans"/>
              </a:rPr>
              <a:t>wissenschaftliche Erkenntnisse </a:t>
            </a:r>
          </a:p>
          <a:p>
            <a:pPr>
              <a:lnSpc>
                <a:spcPct val="150000"/>
              </a:lnSpc>
            </a:pPr>
            <a:r>
              <a:rPr lang="de-DE" sz="2400" dirty="0">
                <a:latin typeface="Open Sans"/>
                <a:cs typeface="Open Sans"/>
              </a:rPr>
              <a:t>Neue Formen der medizinischen Fort- und Weiterbildung </a:t>
            </a:r>
          </a:p>
          <a:p>
            <a:pPr>
              <a:lnSpc>
                <a:spcPct val="150000"/>
              </a:lnSpc>
            </a:pPr>
            <a:r>
              <a:rPr lang="de-DE" sz="2400" dirty="0">
                <a:latin typeface="Open Sans"/>
                <a:cs typeface="Open Sans"/>
              </a:rPr>
              <a:t>Wettbewerbsvorteil und Reputationsgewinn </a:t>
            </a:r>
          </a:p>
          <a:p>
            <a:pPr>
              <a:lnSpc>
                <a:spcPct val="150000"/>
              </a:lnSpc>
            </a:pPr>
            <a:r>
              <a:rPr lang="de-DE" sz="2400" dirty="0" err="1">
                <a:latin typeface="Open Sans"/>
                <a:cs typeface="Open Sans"/>
              </a:rPr>
              <a:t>Erhöhung</a:t>
            </a:r>
            <a:r>
              <a:rPr lang="de-DE" sz="2400" dirty="0">
                <a:latin typeface="Open Sans"/>
                <a:cs typeface="Open Sans"/>
              </a:rPr>
              <a:t> der Patientenzufriedenheit </a:t>
            </a:r>
          </a:p>
        </p:txBody>
      </p:sp>
    </p:spTree>
    <p:extLst>
      <p:ext uri="{BB962C8B-B14F-4D97-AF65-F5344CB8AC3E}">
        <p14:creationId xmlns:p14="http://schemas.microsoft.com/office/powerpoint/2010/main" val="299762444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8" descr="docvoca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1"/>
            <a:ext cx="1031543" cy="1031543"/>
          </a:xfrm>
          <a:prstGeom prst="rect">
            <a:avLst/>
          </a:prstGeom>
        </p:spPr>
      </p:pic>
      <p:sp>
        <p:nvSpPr>
          <p:cNvPr id="7" name="Ecken des Rechtecks auf der gleichen Seite abrunden 6"/>
          <p:cNvSpPr/>
          <p:nvPr/>
        </p:nvSpPr>
        <p:spPr>
          <a:xfrm rot="5400000">
            <a:off x="1849366" y="-1682431"/>
            <a:ext cx="1092062" cy="4790795"/>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4761841" cy="584776"/>
          </a:xfrm>
          <a:prstGeom prst="rect">
            <a:avLst/>
          </a:prstGeom>
          <a:noFill/>
        </p:spPr>
        <p:txBody>
          <a:bodyPr wrap="none" rtlCol="0">
            <a:spAutoFit/>
          </a:bodyPr>
          <a:lstStyle/>
          <a:p>
            <a:r>
              <a:rPr lang="de-DE" sz="3200" b="1" dirty="0" smtClean="0">
                <a:solidFill>
                  <a:srgbClr val="FFFFFF"/>
                </a:solidFill>
                <a:latin typeface="Open Sans"/>
                <a:cs typeface="Open Sans"/>
              </a:rPr>
              <a:t>Vorteile für Patienten:</a:t>
            </a:r>
            <a:endParaRPr lang="de-DE" sz="3200" b="1" dirty="0">
              <a:solidFill>
                <a:srgbClr val="FFFFFF"/>
              </a:solidFill>
              <a:latin typeface="Open Sans"/>
              <a:cs typeface="Open Sans"/>
            </a:endParaRPr>
          </a:p>
        </p:txBody>
      </p:sp>
      <p:sp>
        <p:nvSpPr>
          <p:cNvPr id="2" name="Rechteck 1"/>
          <p:cNvSpPr/>
          <p:nvPr/>
        </p:nvSpPr>
        <p:spPr>
          <a:xfrm>
            <a:off x="268221" y="1406234"/>
            <a:ext cx="8520326" cy="5601532"/>
          </a:xfrm>
          <a:prstGeom prst="rect">
            <a:avLst/>
          </a:prstGeom>
        </p:spPr>
        <p:txBody>
          <a:bodyPr wrap="square">
            <a:spAutoFit/>
          </a:bodyPr>
          <a:lstStyle/>
          <a:p>
            <a:pPr>
              <a:lnSpc>
                <a:spcPct val="150000"/>
              </a:lnSpc>
            </a:pPr>
            <a:r>
              <a:rPr lang="de-DE" sz="2400" dirty="0" err="1">
                <a:latin typeface="Open Sans"/>
                <a:cs typeface="Open Sans"/>
              </a:rPr>
              <a:t>Erhöhung</a:t>
            </a:r>
            <a:r>
              <a:rPr lang="de-DE" sz="2400" dirty="0">
                <a:latin typeface="Open Sans"/>
                <a:cs typeface="Open Sans"/>
              </a:rPr>
              <a:t> der Diagnosesicherheit</a:t>
            </a:r>
            <a:br>
              <a:rPr lang="de-DE" sz="2400" dirty="0">
                <a:latin typeface="Open Sans"/>
                <a:cs typeface="Open Sans"/>
              </a:rPr>
            </a:br>
            <a:r>
              <a:rPr lang="de-DE" sz="2400" dirty="0">
                <a:latin typeface="Open Sans"/>
                <a:cs typeface="Open Sans"/>
              </a:rPr>
              <a:t>Risikoreduzierung von </a:t>
            </a:r>
            <a:r>
              <a:rPr lang="de-DE" sz="2400" dirty="0" smtClean="0">
                <a:latin typeface="Open Sans"/>
                <a:cs typeface="Open Sans"/>
              </a:rPr>
              <a:t>Fehlbehandlungen</a:t>
            </a:r>
            <a:endParaRPr lang="de-DE" sz="2400" dirty="0">
              <a:latin typeface="Open Sans"/>
              <a:cs typeface="Open Sans"/>
            </a:endParaRPr>
          </a:p>
          <a:p>
            <a:pPr>
              <a:lnSpc>
                <a:spcPct val="150000"/>
              </a:lnSpc>
            </a:pPr>
            <a:r>
              <a:rPr lang="de-DE" sz="2400" dirty="0">
                <a:latin typeface="Open Sans"/>
                <a:cs typeface="Open Sans"/>
              </a:rPr>
              <a:t>Schnellere und effektivere Therapie</a:t>
            </a:r>
            <a:br>
              <a:rPr lang="de-DE" sz="2400" dirty="0">
                <a:latin typeface="Open Sans"/>
                <a:cs typeface="Open Sans"/>
              </a:rPr>
            </a:br>
            <a:r>
              <a:rPr lang="de-DE" sz="2400" dirty="0" err="1">
                <a:latin typeface="Open Sans"/>
                <a:cs typeface="Open Sans"/>
              </a:rPr>
              <a:t>Verkürzung</a:t>
            </a:r>
            <a:r>
              <a:rPr lang="de-DE" sz="2400" dirty="0">
                <a:latin typeface="Open Sans"/>
                <a:cs typeface="Open Sans"/>
              </a:rPr>
              <a:t> von </a:t>
            </a:r>
            <a:r>
              <a:rPr lang="de-DE" sz="2400" dirty="0" smtClean="0">
                <a:latin typeface="Open Sans"/>
                <a:cs typeface="Open Sans"/>
              </a:rPr>
              <a:t>Behandlungs-,</a:t>
            </a:r>
            <a:r>
              <a:rPr lang="de-DE" sz="2400" dirty="0">
                <a:latin typeface="Open Sans"/>
                <a:cs typeface="Open Sans"/>
              </a:rPr>
              <a:t> Wege- und Wartezeiten</a:t>
            </a:r>
            <a:r>
              <a:rPr lang="de-DE" sz="2400" dirty="0" smtClean="0">
                <a:latin typeface="Open Sans"/>
                <a:cs typeface="Open Sans"/>
              </a:rPr>
              <a:t>  </a:t>
            </a:r>
            <a:endParaRPr lang="de-DE" sz="2400" dirty="0">
              <a:latin typeface="Open Sans"/>
              <a:cs typeface="Open Sans"/>
            </a:endParaRPr>
          </a:p>
          <a:p>
            <a:pPr>
              <a:lnSpc>
                <a:spcPct val="150000"/>
              </a:lnSpc>
            </a:pPr>
            <a:r>
              <a:rPr lang="de-DE" sz="2400" dirty="0" smtClean="0">
                <a:latin typeface="Open Sans"/>
                <a:cs typeface="Open Sans"/>
              </a:rPr>
              <a:t>Vermeidung </a:t>
            </a:r>
            <a:r>
              <a:rPr lang="de-DE" sz="2400" dirty="0">
                <a:latin typeface="Open Sans"/>
                <a:cs typeface="Open Sans"/>
              </a:rPr>
              <a:t>von Doppeluntersuchungen </a:t>
            </a:r>
          </a:p>
          <a:p>
            <a:pPr>
              <a:lnSpc>
                <a:spcPct val="150000"/>
              </a:lnSpc>
            </a:pPr>
            <a:r>
              <a:rPr lang="de-DE" sz="2400" dirty="0">
                <a:latin typeface="Open Sans"/>
                <a:cs typeface="Open Sans"/>
              </a:rPr>
              <a:t>Vermeidbare Arztbesuche</a:t>
            </a:r>
            <a:br>
              <a:rPr lang="de-DE" sz="2400" dirty="0">
                <a:latin typeface="Open Sans"/>
                <a:cs typeface="Open Sans"/>
              </a:rPr>
            </a:br>
            <a:r>
              <a:rPr lang="de-DE" sz="2400" dirty="0">
                <a:latin typeface="Open Sans"/>
                <a:cs typeface="Open Sans"/>
              </a:rPr>
              <a:t>Wohnortnahe Versorgung bei </a:t>
            </a:r>
            <a:r>
              <a:rPr lang="de-DE" sz="2400" dirty="0" err="1">
                <a:latin typeface="Open Sans"/>
                <a:cs typeface="Open Sans"/>
              </a:rPr>
              <a:t>höchster</a:t>
            </a:r>
            <a:r>
              <a:rPr lang="de-DE" sz="2400" dirty="0">
                <a:latin typeface="Open Sans"/>
                <a:cs typeface="Open Sans"/>
              </a:rPr>
              <a:t> </a:t>
            </a:r>
            <a:r>
              <a:rPr lang="de-DE" sz="2400" dirty="0" smtClean="0">
                <a:latin typeface="Open Sans"/>
                <a:cs typeface="Open Sans"/>
              </a:rPr>
              <a:t>Fachkompetenz</a:t>
            </a:r>
            <a:endParaRPr lang="de-DE" sz="2400" dirty="0">
              <a:latin typeface="Open Sans"/>
              <a:cs typeface="Open Sans"/>
            </a:endParaRPr>
          </a:p>
          <a:p>
            <a:pPr>
              <a:lnSpc>
                <a:spcPct val="150000"/>
              </a:lnSpc>
            </a:pPr>
            <a:r>
              <a:rPr lang="de-DE" sz="2400" dirty="0">
                <a:latin typeface="Open Sans"/>
                <a:cs typeface="Open Sans"/>
              </a:rPr>
              <a:t>Steigerung der </a:t>
            </a:r>
            <a:r>
              <a:rPr lang="de-DE" sz="2400" dirty="0" err="1">
                <a:latin typeface="Open Sans"/>
                <a:cs typeface="Open Sans"/>
              </a:rPr>
              <a:t>Lebensqualität</a:t>
            </a:r>
            <a:r>
              <a:rPr lang="de-DE" sz="2400" dirty="0">
                <a:latin typeface="Open Sans"/>
                <a:cs typeface="Open Sans"/>
              </a:rPr>
              <a:t> </a:t>
            </a:r>
          </a:p>
          <a:p>
            <a:pPr>
              <a:lnSpc>
                <a:spcPct val="150000"/>
              </a:lnSpc>
            </a:pPr>
            <a:r>
              <a:rPr lang="de-DE" sz="2400" dirty="0">
                <a:latin typeface="Open Sans"/>
                <a:cs typeface="Open Sans"/>
              </a:rPr>
              <a:t>Besserer </a:t>
            </a:r>
            <a:r>
              <a:rPr lang="de-DE" sz="2400" dirty="0" smtClean="0">
                <a:latin typeface="Open Sans"/>
                <a:cs typeface="Open Sans"/>
              </a:rPr>
              <a:t>Informationszugang</a:t>
            </a:r>
            <a:endParaRPr lang="de-DE" sz="2400" dirty="0">
              <a:latin typeface="Open Sans"/>
              <a:cs typeface="Open Sans"/>
            </a:endParaRPr>
          </a:p>
          <a:p>
            <a:pPr>
              <a:lnSpc>
                <a:spcPct val="150000"/>
              </a:lnSpc>
            </a:pPr>
            <a:endParaRPr lang="de-DE" sz="2400" dirty="0">
              <a:latin typeface="Open Sans"/>
              <a:cs typeface="Open Sans"/>
            </a:endParaRPr>
          </a:p>
        </p:txBody>
      </p:sp>
    </p:spTree>
    <p:extLst>
      <p:ext uri="{BB962C8B-B14F-4D97-AF65-F5344CB8AC3E}">
        <p14:creationId xmlns:p14="http://schemas.microsoft.com/office/powerpoint/2010/main" val="370277612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8" descr="docvoca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1"/>
            <a:ext cx="1031543" cy="1031543"/>
          </a:xfrm>
          <a:prstGeom prst="rect">
            <a:avLst/>
          </a:prstGeom>
        </p:spPr>
      </p:pic>
      <p:sp>
        <p:nvSpPr>
          <p:cNvPr id="7" name="Ecken des Rechtecks auf der gleichen Seite abrunden 6"/>
          <p:cNvSpPr/>
          <p:nvPr/>
        </p:nvSpPr>
        <p:spPr>
          <a:xfrm rot="5400000">
            <a:off x="2667248" y="-2500312"/>
            <a:ext cx="1092062" cy="6426557"/>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6397605" cy="523220"/>
          </a:xfrm>
          <a:prstGeom prst="rect">
            <a:avLst/>
          </a:prstGeom>
          <a:noFill/>
        </p:spPr>
        <p:txBody>
          <a:bodyPr wrap="none" rtlCol="0">
            <a:spAutoFit/>
          </a:bodyPr>
          <a:lstStyle/>
          <a:p>
            <a:r>
              <a:rPr lang="de-DE" sz="2800" b="1" dirty="0" smtClean="0">
                <a:solidFill>
                  <a:srgbClr val="FFFFFF"/>
                </a:solidFill>
                <a:latin typeface="Open Sans"/>
                <a:cs typeface="Open Sans"/>
              </a:rPr>
              <a:t>Ausgangssituation in Deutschland:</a:t>
            </a:r>
            <a:endParaRPr lang="de-DE" sz="2800" b="1" dirty="0">
              <a:solidFill>
                <a:srgbClr val="FFFFFF"/>
              </a:solidFill>
              <a:latin typeface="Open Sans"/>
              <a:cs typeface="Open Sans"/>
            </a:endParaRPr>
          </a:p>
        </p:txBody>
      </p:sp>
      <p:sp>
        <p:nvSpPr>
          <p:cNvPr id="8" name="Inhaltsplatzhalter 2"/>
          <p:cNvSpPr txBox="1">
            <a:spLocks/>
          </p:cNvSpPr>
          <p:nvPr/>
        </p:nvSpPr>
        <p:spPr>
          <a:xfrm>
            <a:off x="214898" y="1321757"/>
            <a:ext cx="8422340" cy="5215678"/>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50000"/>
              </a:lnSpc>
            </a:pPr>
            <a:r>
              <a:rPr lang="de-DE" sz="2800" dirty="0" smtClean="0">
                <a:solidFill>
                  <a:schemeClr val="tx1"/>
                </a:solidFill>
                <a:latin typeface="Open Sans"/>
                <a:cs typeface="Open Sans"/>
              </a:rPr>
              <a:t>Welche Treiber bewegen das Gesundheitswesen?</a:t>
            </a:r>
          </a:p>
          <a:p>
            <a:pPr lvl="2" indent="-342900" algn="l">
              <a:lnSpc>
                <a:spcPct val="130000"/>
              </a:lnSpc>
              <a:spcAft>
                <a:spcPts val="600"/>
              </a:spcAft>
              <a:buClr>
                <a:srgbClr val="294252"/>
              </a:buClr>
              <a:buFont typeface="Wingdings" charset="0"/>
              <a:buChar char="Ø"/>
            </a:pPr>
            <a:r>
              <a:rPr lang="de-DE" dirty="0" smtClean="0">
                <a:solidFill>
                  <a:schemeClr val="tx1"/>
                </a:solidFill>
                <a:latin typeface="Calibri" charset="0"/>
                <a:ea typeface="ＭＳ Ｐゴシック" charset="0"/>
                <a:cs typeface="Calibri" charset="0"/>
              </a:rPr>
              <a:t>Demographischer </a:t>
            </a:r>
            <a:r>
              <a:rPr lang="de-DE" dirty="0">
                <a:solidFill>
                  <a:schemeClr val="tx1"/>
                </a:solidFill>
                <a:latin typeface="Calibri" charset="0"/>
                <a:ea typeface="ＭＳ Ｐゴシック" charset="0"/>
                <a:cs typeface="Calibri" charset="0"/>
              </a:rPr>
              <a:t>und sozialer </a:t>
            </a:r>
            <a:r>
              <a:rPr lang="de-DE" dirty="0" smtClean="0">
                <a:solidFill>
                  <a:schemeClr val="tx1"/>
                </a:solidFill>
                <a:latin typeface="Calibri" charset="0"/>
                <a:ea typeface="ＭＳ Ｐゴシック" charset="0"/>
                <a:cs typeface="Calibri" charset="0"/>
              </a:rPr>
              <a:t>Wandel</a:t>
            </a:r>
          </a:p>
          <a:p>
            <a:pPr lvl="2" indent="-342900" algn="l">
              <a:lnSpc>
                <a:spcPct val="130000"/>
              </a:lnSpc>
              <a:spcAft>
                <a:spcPts val="600"/>
              </a:spcAft>
              <a:buClr>
                <a:srgbClr val="294252"/>
              </a:buClr>
              <a:buFont typeface="Wingdings" charset="0"/>
              <a:buChar char="Ø"/>
            </a:pPr>
            <a:r>
              <a:rPr lang="de-DE" dirty="0" smtClean="0">
                <a:solidFill>
                  <a:schemeClr val="tx1"/>
                </a:solidFill>
                <a:latin typeface="Calibri" charset="0"/>
                <a:ea typeface="ＭＳ Ｐゴシック" charset="0"/>
                <a:cs typeface="Calibri" charset="0"/>
              </a:rPr>
              <a:t>Medizinischer und technologischer Fortschritt</a:t>
            </a:r>
            <a:endParaRPr lang="de-DE" dirty="0">
              <a:solidFill>
                <a:schemeClr val="tx1"/>
              </a:solidFill>
              <a:latin typeface="Calibri" charset="0"/>
              <a:ea typeface="ＭＳ Ｐゴシック" charset="0"/>
              <a:cs typeface="Calibri" charset="0"/>
            </a:endParaRPr>
          </a:p>
          <a:p>
            <a:pPr lvl="2" indent="-342900" algn="l">
              <a:lnSpc>
                <a:spcPct val="130000"/>
              </a:lnSpc>
              <a:spcAft>
                <a:spcPts val="600"/>
              </a:spcAft>
              <a:buClr>
                <a:srgbClr val="294252"/>
              </a:buClr>
              <a:buFont typeface="Wingdings" charset="0"/>
              <a:buChar char="Ø"/>
            </a:pPr>
            <a:r>
              <a:rPr lang="de-DE" dirty="0">
                <a:solidFill>
                  <a:schemeClr val="tx1"/>
                </a:solidFill>
                <a:latin typeface="Calibri" charset="0"/>
                <a:ea typeface="ＭＳ Ｐゴシック" charset="0"/>
                <a:cs typeface="Calibri" charset="0"/>
              </a:rPr>
              <a:t>Bevölkerungsabwanderung in </a:t>
            </a:r>
            <a:r>
              <a:rPr lang="de-DE" dirty="0" smtClean="0">
                <a:solidFill>
                  <a:schemeClr val="tx1"/>
                </a:solidFill>
                <a:latin typeface="Calibri" charset="0"/>
                <a:ea typeface="ＭＳ Ｐゴシック" charset="0"/>
                <a:cs typeface="Calibri" charset="0"/>
              </a:rPr>
              <a:t>ländlichen </a:t>
            </a:r>
            <a:r>
              <a:rPr lang="de-DE" dirty="0">
                <a:solidFill>
                  <a:schemeClr val="tx1"/>
                </a:solidFill>
                <a:latin typeface="Calibri" charset="0"/>
                <a:ea typeface="ＭＳ Ｐゴシック" charset="0"/>
                <a:cs typeface="Calibri" charset="0"/>
              </a:rPr>
              <a:t>Regionen</a:t>
            </a:r>
          </a:p>
          <a:p>
            <a:pPr lvl="2" indent="-342900" algn="l">
              <a:lnSpc>
                <a:spcPct val="130000"/>
              </a:lnSpc>
              <a:spcAft>
                <a:spcPts val="600"/>
              </a:spcAft>
              <a:buClr>
                <a:srgbClr val="294252"/>
              </a:buClr>
              <a:buFont typeface="Wingdings" charset="0"/>
              <a:buChar char="Ø"/>
            </a:pPr>
            <a:r>
              <a:rPr lang="de-DE" dirty="0">
                <a:solidFill>
                  <a:schemeClr val="tx1"/>
                </a:solidFill>
                <a:latin typeface="Calibri" charset="0"/>
                <a:ea typeface="ＭＳ Ｐゴシック" charset="0"/>
                <a:cs typeface="Calibri" charset="0"/>
              </a:rPr>
              <a:t>Versagen einer in die Jahre gekommenen </a:t>
            </a:r>
            <a:r>
              <a:rPr lang="de-DE" dirty="0" smtClean="0">
                <a:solidFill>
                  <a:schemeClr val="tx1"/>
                </a:solidFill>
                <a:latin typeface="Calibri" charset="0"/>
                <a:ea typeface="ＭＳ Ｐゴシック" charset="0"/>
                <a:cs typeface="Calibri" charset="0"/>
              </a:rPr>
              <a:t>Bedarfsplanung im ambulanten wie stationären Bereich</a:t>
            </a:r>
            <a:r>
              <a:rPr lang="de-DE" dirty="0" smtClean="0">
                <a:solidFill>
                  <a:schemeClr val="tx1"/>
                </a:solidFill>
                <a:latin typeface="Calibri" charset="0"/>
                <a:ea typeface="ＭＳ Ｐゴシック" charset="0"/>
                <a:cs typeface="Calibri" charset="0"/>
                <a:sym typeface="Wingdings" charset="0"/>
              </a:rPr>
              <a:t> </a:t>
            </a:r>
          </a:p>
          <a:p>
            <a:pPr lvl="2" indent="-342900" algn="l">
              <a:lnSpc>
                <a:spcPct val="130000"/>
              </a:lnSpc>
              <a:spcAft>
                <a:spcPts val="600"/>
              </a:spcAft>
              <a:buClr>
                <a:srgbClr val="294252"/>
              </a:buClr>
              <a:buFont typeface="Wingdings" charset="0"/>
              <a:buChar char="Ø"/>
            </a:pPr>
            <a:r>
              <a:rPr lang="de-DE" dirty="0">
                <a:solidFill>
                  <a:schemeClr val="tx1"/>
                </a:solidFill>
                <a:latin typeface="Calibri" charset="0"/>
                <a:ea typeface="ＭＳ Ｐゴシック" charset="0"/>
                <a:cs typeface="Calibri" charset="0"/>
              </a:rPr>
              <a:t>Wertewandel des ärztlichen Nachwuchs / „Generation Y</a:t>
            </a:r>
            <a:r>
              <a:rPr lang="ja-JP" altLang="de-DE" dirty="0">
                <a:solidFill>
                  <a:schemeClr val="tx1"/>
                </a:solidFill>
                <a:latin typeface="Calibri" charset="0"/>
                <a:ea typeface="ＭＳ Ｐゴシック" charset="0"/>
                <a:cs typeface="Calibri" charset="0"/>
              </a:rPr>
              <a:t>“</a:t>
            </a:r>
            <a:endParaRPr lang="de-DE" dirty="0">
              <a:solidFill>
                <a:schemeClr val="tx1"/>
              </a:solidFill>
              <a:latin typeface="Calibri" charset="0"/>
              <a:ea typeface="ＭＳ Ｐゴシック" charset="0"/>
              <a:cs typeface="Calibri" charset="0"/>
            </a:endParaRPr>
          </a:p>
          <a:p>
            <a:pPr lvl="2" indent="-342900" algn="l">
              <a:lnSpc>
                <a:spcPct val="130000"/>
              </a:lnSpc>
              <a:spcAft>
                <a:spcPts val="600"/>
              </a:spcAft>
              <a:buClr>
                <a:srgbClr val="294252"/>
              </a:buClr>
              <a:buFont typeface="Wingdings" charset="0"/>
              <a:buChar char="Ø"/>
            </a:pPr>
            <a:r>
              <a:rPr lang="de-DE" dirty="0" smtClean="0">
                <a:solidFill>
                  <a:schemeClr val="tx1"/>
                </a:solidFill>
                <a:latin typeface="Calibri" charset="0"/>
                <a:ea typeface="ＭＳ Ｐゴシック" charset="0"/>
                <a:cs typeface="Calibri" charset="0"/>
              </a:rPr>
              <a:t>Fehlende </a:t>
            </a:r>
            <a:r>
              <a:rPr lang="de-DE" dirty="0">
                <a:solidFill>
                  <a:schemeClr val="tx1"/>
                </a:solidFill>
                <a:latin typeface="Calibri" charset="0"/>
                <a:ea typeface="ＭＳ Ｐゴシック" charset="0"/>
                <a:cs typeface="Calibri" charset="0"/>
              </a:rPr>
              <a:t>Nachbesetzung der </a:t>
            </a:r>
            <a:r>
              <a:rPr lang="de-DE" dirty="0" smtClean="0">
                <a:solidFill>
                  <a:schemeClr val="tx1"/>
                </a:solidFill>
                <a:latin typeface="Calibri" charset="0"/>
                <a:ea typeface="ＭＳ Ｐゴシック" charset="0"/>
                <a:cs typeface="Calibri" charset="0"/>
              </a:rPr>
              <a:t>Praxen / </a:t>
            </a:r>
            <a:r>
              <a:rPr lang="de-DE" dirty="0">
                <a:solidFill>
                  <a:schemeClr val="tx1"/>
                </a:solidFill>
                <a:latin typeface="Calibri" charset="0"/>
                <a:ea typeface="ＭＳ Ｐゴシック" charset="0"/>
                <a:cs typeface="Calibri" charset="0"/>
              </a:rPr>
              <a:t>Ärztemangel</a:t>
            </a:r>
          </a:p>
          <a:p>
            <a:pPr algn="l">
              <a:lnSpc>
                <a:spcPct val="150000"/>
              </a:lnSpc>
            </a:pPr>
            <a:endParaRPr lang="de-DE" sz="2800" dirty="0" smtClean="0">
              <a:solidFill>
                <a:schemeClr val="tx1"/>
              </a:solidFill>
              <a:latin typeface="Open Sans"/>
              <a:cs typeface="Open Sans"/>
            </a:endParaRPr>
          </a:p>
        </p:txBody>
      </p:sp>
    </p:spTree>
    <p:extLst>
      <p:ext uri="{BB962C8B-B14F-4D97-AF65-F5344CB8AC3E}">
        <p14:creationId xmlns:p14="http://schemas.microsoft.com/office/powerpoint/2010/main" val="351688643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8" descr="docvoca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1"/>
            <a:ext cx="1031543" cy="1031543"/>
          </a:xfrm>
          <a:prstGeom prst="rect">
            <a:avLst/>
          </a:prstGeom>
        </p:spPr>
      </p:pic>
      <p:sp>
        <p:nvSpPr>
          <p:cNvPr id="7" name="Ecken des Rechtecks auf der gleichen Seite abrunden 6"/>
          <p:cNvSpPr/>
          <p:nvPr/>
        </p:nvSpPr>
        <p:spPr>
          <a:xfrm rot="5400000">
            <a:off x="3228149" y="-3061213"/>
            <a:ext cx="1092062" cy="7548360"/>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7519406" cy="584776"/>
          </a:xfrm>
          <a:prstGeom prst="rect">
            <a:avLst/>
          </a:prstGeom>
          <a:noFill/>
        </p:spPr>
        <p:txBody>
          <a:bodyPr wrap="none" rtlCol="0">
            <a:spAutoFit/>
          </a:bodyPr>
          <a:lstStyle/>
          <a:p>
            <a:r>
              <a:rPr lang="de-DE" sz="3200" b="1" dirty="0" smtClean="0">
                <a:solidFill>
                  <a:srgbClr val="FFFFFF"/>
                </a:solidFill>
                <a:latin typeface="Open Sans"/>
                <a:cs typeface="Open Sans"/>
              </a:rPr>
              <a:t>Fachkräfte</a:t>
            </a:r>
            <a:r>
              <a:rPr lang="de-DE" sz="3200" b="1" dirty="0" smtClean="0">
                <a:solidFill>
                  <a:srgbClr val="FFFFFF"/>
                </a:solidFill>
                <a:latin typeface="Open Sans"/>
                <a:cs typeface="Open Sans"/>
              </a:rPr>
              <a:t>mangel </a:t>
            </a:r>
            <a:r>
              <a:rPr lang="de-DE" sz="3200" b="1" dirty="0" smtClean="0">
                <a:solidFill>
                  <a:srgbClr val="FFFFFF"/>
                </a:solidFill>
                <a:latin typeface="Open Sans"/>
                <a:cs typeface="Open Sans"/>
              </a:rPr>
              <a:t>im Krankenhaus:</a:t>
            </a:r>
            <a:endParaRPr lang="de-DE" sz="3200" b="1" dirty="0">
              <a:solidFill>
                <a:srgbClr val="FFFFFF"/>
              </a:solidFill>
              <a:latin typeface="Open Sans"/>
              <a:cs typeface="Open Sans"/>
            </a:endParaRPr>
          </a:p>
        </p:txBody>
      </p:sp>
      <p:sp>
        <p:nvSpPr>
          <p:cNvPr id="8" name="Inhaltsplatzhalter 2"/>
          <p:cNvSpPr txBox="1">
            <a:spLocks/>
          </p:cNvSpPr>
          <p:nvPr/>
        </p:nvSpPr>
        <p:spPr>
          <a:xfrm>
            <a:off x="353295" y="1362462"/>
            <a:ext cx="8229600" cy="4856062"/>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50000"/>
              </a:lnSpc>
            </a:pPr>
            <a:r>
              <a:rPr lang="de-DE" sz="2800" dirty="0" smtClean="0">
                <a:solidFill>
                  <a:schemeClr val="tx1"/>
                </a:solidFill>
                <a:latin typeface="Open Sans"/>
                <a:cs typeface="Open Sans"/>
              </a:rPr>
              <a:t>Aktueller Mangel: ca. 8.000 Ärzte</a:t>
            </a:r>
          </a:p>
          <a:p>
            <a:pPr algn="l">
              <a:lnSpc>
                <a:spcPct val="150000"/>
              </a:lnSpc>
            </a:pPr>
            <a:r>
              <a:rPr lang="de-DE" sz="2800" dirty="0" smtClean="0">
                <a:solidFill>
                  <a:schemeClr val="tx1"/>
                </a:solidFill>
                <a:latin typeface="Open Sans"/>
                <a:cs typeface="Open Sans"/>
              </a:rPr>
              <a:t>Mangel bis 2020: 56.000 Ärzte</a:t>
            </a:r>
          </a:p>
          <a:p>
            <a:pPr algn="l">
              <a:lnSpc>
                <a:spcPct val="150000"/>
              </a:lnSpc>
            </a:pPr>
            <a:r>
              <a:rPr lang="de-DE" sz="2000" b="1" dirty="0" smtClean="0">
                <a:solidFill>
                  <a:schemeClr val="tx1"/>
                </a:solidFill>
                <a:latin typeface="Open Sans"/>
                <a:cs typeface="Open Sans"/>
              </a:rPr>
              <a:t>140.000 nicht-ärztliche Fachkräfte</a:t>
            </a:r>
          </a:p>
          <a:p>
            <a:pPr algn="l">
              <a:lnSpc>
                <a:spcPct val="150000"/>
              </a:lnSpc>
            </a:pPr>
            <a:r>
              <a:rPr lang="de-DE" sz="2800" dirty="0" smtClean="0">
                <a:solidFill>
                  <a:schemeClr val="tx1"/>
                </a:solidFill>
                <a:latin typeface="Open Sans"/>
                <a:cs typeface="Open Sans"/>
              </a:rPr>
              <a:t>Mangel bis 2030: 165.000 Ärzte</a:t>
            </a:r>
          </a:p>
          <a:p>
            <a:pPr algn="l">
              <a:lnSpc>
                <a:spcPct val="150000"/>
              </a:lnSpc>
            </a:pPr>
            <a:r>
              <a:rPr lang="de-DE" sz="2000" b="1" dirty="0" smtClean="0">
                <a:solidFill>
                  <a:schemeClr val="tx1"/>
                </a:solidFill>
                <a:latin typeface="Open Sans"/>
                <a:cs typeface="Open Sans"/>
              </a:rPr>
              <a:t>800.000 nicht ärztliche Fachkräfte</a:t>
            </a:r>
          </a:p>
          <a:p>
            <a:pPr algn="l">
              <a:lnSpc>
                <a:spcPct val="150000"/>
              </a:lnSpc>
            </a:pPr>
            <a:r>
              <a:rPr lang="de-DE" sz="2800" dirty="0" smtClean="0">
                <a:solidFill>
                  <a:schemeClr val="tx1"/>
                </a:solidFill>
                <a:latin typeface="Open Sans"/>
                <a:cs typeface="Open Sans"/>
              </a:rPr>
              <a:t>Pflege bis 2030: 400.000 Fachkräfte</a:t>
            </a:r>
          </a:p>
          <a:p>
            <a:pPr algn="l">
              <a:lnSpc>
                <a:spcPct val="150000"/>
              </a:lnSpc>
            </a:pPr>
            <a:r>
              <a:rPr lang="de-DE" sz="2000" b="1" dirty="0" smtClean="0">
                <a:solidFill>
                  <a:schemeClr val="tx1"/>
                </a:solidFill>
                <a:latin typeface="Open Sans"/>
                <a:cs typeface="Open Sans"/>
              </a:rPr>
              <a:t>Ambulanter Bereich: 66.000 Fachkräfte</a:t>
            </a:r>
            <a:endParaRPr lang="de-DE" sz="2000" b="1" dirty="0">
              <a:solidFill>
                <a:schemeClr val="tx1"/>
              </a:solidFill>
              <a:latin typeface="Open Sans"/>
              <a:cs typeface="Open Sans"/>
            </a:endParaRPr>
          </a:p>
        </p:txBody>
      </p:sp>
      <p:sp>
        <p:nvSpPr>
          <p:cNvPr id="2" name="Textfeld 1"/>
          <p:cNvSpPr txBox="1"/>
          <p:nvPr/>
        </p:nvSpPr>
        <p:spPr>
          <a:xfrm>
            <a:off x="0" y="6488668"/>
            <a:ext cx="1019179" cy="276999"/>
          </a:xfrm>
          <a:prstGeom prst="rect">
            <a:avLst/>
          </a:prstGeom>
          <a:noFill/>
        </p:spPr>
        <p:txBody>
          <a:bodyPr wrap="none" rtlCol="0">
            <a:spAutoFit/>
          </a:bodyPr>
          <a:lstStyle/>
          <a:p>
            <a:r>
              <a:rPr lang="de-DE" sz="1200" dirty="0" smtClean="0">
                <a:latin typeface="Open Sans"/>
                <a:cs typeface="Open Sans"/>
              </a:rPr>
              <a:t>PWC-Studie</a:t>
            </a:r>
            <a:endParaRPr lang="de-DE" sz="1200" dirty="0">
              <a:latin typeface="Open Sans"/>
              <a:cs typeface="Open Sans"/>
            </a:endParaRPr>
          </a:p>
        </p:txBody>
      </p:sp>
    </p:spTree>
    <p:extLst>
      <p:ext uri="{BB962C8B-B14F-4D97-AF65-F5344CB8AC3E}">
        <p14:creationId xmlns:p14="http://schemas.microsoft.com/office/powerpoint/2010/main" val="93413437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8" descr="docvoca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1"/>
            <a:ext cx="1031543" cy="1031543"/>
          </a:xfrm>
          <a:prstGeom prst="rect">
            <a:avLst/>
          </a:prstGeom>
        </p:spPr>
      </p:pic>
      <p:sp>
        <p:nvSpPr>
          <p:cNvPr id="7" name="Ecken des Rechtecks auf der gleichen Seite abrunden 6"/>
          <p:cNvSpPr/>
          <p:nvPr/>
        </p:nvSpPr>
        <p:spPr>
          <a:xfrm rot="5400000">
            <a:off x="1424570" y="-1257634"/>
            <a:ext cx="1092062" cy="3941201"/>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3912249" cy="584776"/>
          </a:xfrm>
          <a:prstGeom prst="rect">
            <a:avLst/>
          </a:prstGeom>
          <a:noFill/>
        </p:spPr>
        <p:txBody>
          <a:bodyPr wrap="none" rtlCol="0">
            <a:spAutoFit/>
          </a:bodyPr>
          <a:lstStyle/>
          <a:p>
            <a:r>
              <a:rPr lang="de-DE" sz="3200" b="1" dirty="0" smtClean="0">
                <a:solidFill>
                  <a:srgbClr val="FFFFFF"/>
                </a:solidFill>
                <a:latin typeface="Open Sans"/>
                <a:cs typeface="Open Sans"/>
              </a:rPr>
              <a:t>Hausärztemangel</a:t>
            </a:r>
            <a:r>
              <a:rPr lang="de-DE" sz="3200" b="1" dirty="0" smtClean="0">
                <a:solidFill>
                  <a:srgbClr val="FFFFFF"/>
                </a:solidFill>
                <a:latin typeface="Open Sans"/>
                <a:cs typeface="Open Sans"/>
              </a:rPr>
              <a:t>:</a:t>
            </a:r>
            <a:endParaRPr lang="de-DE" sz="3200" b="1" dirty="0">
              <a:solidFill>
                <a:srgbClr val="FFFFFF"/>
              </a:solidFill>
              <a:latin typeface="Open Sans"/>
              <a:cs typeface="Open Sans"/>
            </a:endParaRPr>
          </a:p>
        </p:txBody>
      </p:sp>
      <p:sp>
        <p:nvSpPr>
          <p:cNvPr id="8" name="Inhaltsplatzhalter 2"/>
          <p:cNvSpPr txBox="1">
            <a:spLocks/>
          </p:cNvSpPr>
          <p:nvPr/>
        </p:nvSpPr>
        <p:spPr>
          <a:xfrm>
            <a:off x="457200" y="1270102"/>
            <a:ext cx="8229600" cy="4856062"/>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50000"/>
              </a:lnSpc>
              <a:spcBef>
                <a:spcPts val="0"/>
              </a:spcBef>
            </a:pPr>
            <a:r>
              <a:rPr lang="de-DE" sz="2800" dirty="0" smtClean="0">
                <a:solidFill>
                  <a:srgbClr val="000000"/>
                </a:solidFill>
                <a:latin typeface="Open Sans"/>
                <a:cs typeface="Open Sans"/>
              </a:rPr>
              <a:t>Bis 2020 fehlen 15.000 Hausärzte</a:t>
            </a:r>
          </a:p>
          <a:p>
            <a:pPr algn="l">
              <a:lnSpc>
                <a:spcPct val="150000"/>
              </a:lnSpc>
              <a:spcBef>
                <a:spcPts val="0"/>
              </a:spcBef>
            </a:pPr>
            <a:r>
              <a:rPr lang="de-DE" sz="2000" b="1" dirty="0" smtClean="0">
                <a:solidFill>
                  <a:srgbClr val="000000"/>
                </a:solidFill>
                <a:latin typeface="Open Sans"/>
                <a:cs typeface="Open Sans"/>
              </a:rPr>
              <a:t>15Mio Kassenpatienten und 1.5Mio PKV-Patienten</a:t>
            </a:r>
          </a:p>
          <a:p>
            <a:pPr algn="l">
              <a:lnSpc>
                <a:spcPct val="150000"/>
              </a:lnSpc>
              <a:spcBef>
                <a:spcPts val="0"/>
              </a:spcBef>
            </a:pPr>
            <a:endParaRPr lang="de-DE" sz="2000" b="1" dirty="0" smtClean="0">
              <a:solidFill>
                <a:srgbClr val="000000"/>
              </a:solidFill>
              <a:latin typeface="Open Sans"/>
              <a:cs typeface="Open Sans"/>
            </a:endParaRPr>
          </a:p>
          <a:p>
            <a:pPr algn="l">
              <a:lnSpc>
                <a:spcPct val="150000"/>
              </a:lnSpc>
              <a:spcBef>
                <a:spcPts val="0"/>
              </a:spcBef>
            </a:pPr>
            <a:r>
              <a:rPr lang="de-DE" sz="2800" dirty="0" smtClean="0">
                <a:solidFill>
                  <a:srgbClr val="000000"/>
                </a:solidFill>
                <a:latin typeface="Open Sans"/>
                <a:cs typeface="Open Sans"/>
              </a:rPr>
              <a:t>Pro Jahr scheiden ca. 2400 Hausärzte aus</a:t>
            </a:r>
          </a:p>
          <a:p>
            <a:pPr algn="l">
              <a:lnSpc>
                <a:spcPct val="150000"/>
              </a:lnSpc>
              <a:spcBef>
                <a:spcPts val="0"/>
              </a:spcBef>
            </a:pPr>
            <a:r>
              <a:rPr lang="de-DE" sz="2000" b="1" dirty="0" smtClean="0">
                <a:solidFill>
                  <a:srgbClr val="000000"/>
                </a:solidFill>
                <a:latin typeface="Open Sans"/>
                <a:cs typeface="Open Sans"/>
              </a:rPr>
              <a:t>Seit fünf Jahren rücken im Durchschnitt nur noch 800 Nachwuchsärzte pro Jahr nach.</a:t>
            </a:r>
          </a:p>
          <a:p>
            <a:pPr algn="l">
              <a:lnSpc>
                <a:spcPct val="150000"/>
              </a:lnSpc>
              <a:spcBef>
                <a:spcPts val="0"/>
              </a:spcBef>
            </a:pPr>
            <a:endParaRPr lang="de-DE" sz="2000" b="1" dirty="0" smtClean="0">
              <a:solidFill>
                <a:srgbClr val="000000"/>
              </a:solidFill>
              <a:latin typeface="Open Sans"/>
              <a:cs typeface="Open Sans"/>
            </a:endParaRPr>
          </a:p>
          <a:p>
            <a:pPr algn="l">
              <a:lnSpc>
                <a:spcPct val="150000"/>
              </a:lnSpc>
              <a:spcBef>
                <a:spcPts val="0"/>
              </a:spcBef>
            </a:pPr>
            <a:r>
              <a:rPr lang="de-DE" sz="2000" b="1" dirty="0" smtClean="0">
                <a:solidFill>
                  <a:srgbClr val="000000"/>
                </a:solidFill>
                <a:latin typeface="Open Sans"/>
                <a:cs typeface="Open Sans"/>
              </a:rPr>
              <a:t>50 % der Hausärzte geben ihre Berufstätigkeit auf, ohne dass es in 80 % der Fälle zu einer Nachfolge kommt. </a:t>
            </a:r>
            <a:endParaRPr lang="de-DE" sz="2000" b="1" dirty="0">
              <a:solidFill>
                <a:srgbClr val="000000"/>
              </a:solidFill>
              <a:latin typeface="Open Sans"/>
              <a:cs typeface="Open Sans"/>
            </a:endParaRPr>
          </a:p>
        </p:txBody>
      </p:sp>
      <p:sp>
        <p:nvSpPr>
          <p:cNvPr id="10" name="Textfeld 9"/>
          <p:cNvSpPr txBox="1"/>
          <p:nvPr/>
        </p:nvSpPr>
        <p:spPr>
          <a:xfrm>
            <a:off x="0" y="6488668"/>
            <a:ext cx="1019179" cy="276999"/>
          </a:xfrm>
          <a:prstGeom prst="rect">
            <a:avLst/>
          </a:prstGeom>
          <a:noFill/>
        </p:spPr>
        <p:txBody>
          <a:bodyPr wrap="none" rtlCol="0">
            <a:spAutoFit/>
          </a:bodyPr>
          <a:lstStyle/>
          <a:p>
            <a:r>
              <a:rPr lang="de-DE" sz="1200" dirty="0" smtClean="0">
                <a:latin typeface="Open Sans"/>
                <a:cs typeface="Open Sans"/>
              </a:rPr>
              <a:t>PWC-Studie</a:t>
            </a:r>
            <a:endParaRPr lang="de-DE" sz="1200" dirty="0">
              <a:latin typeface="Open Sans"/>
              <a:cs typeface="Open Sans"/>
            </a:endParaRPr>
          </a:p>
        </p:txBody>
      </p:sp>
    </p:spTree>
    <p:extLst>
      <p:ext uri="{BB962C8B-B14F-4D97-AF65-F5344CB8AC3E}">
        <p14:creationId xmlns:p14="http://schemas.microsoft.com/office/powerpoint/2010/main" val="30543316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cken des Rechtecks auf der gleichen Seite abrunden 6"/>
          <p:cNvSpPr/>
          <p:nvPr/>
        </p:nvSpPr>
        <p:spPr>
          <a:xfrm rot="5400000">
            <a:off x="1765408" y="-1598472"/>
            <a:ext cx="1092062" cy="4622878"/>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4593926" cy="584776"/>
          </a:xfrm>
          <a:prstGeom prst="rect">
            <a:avLst/>
          </a:prstGeom>
          <a:noFill/>
        </p:spPr>
        <p:txBody>
          <a:bodyPr wrap="none" rtlCol="0">
            <a:spAutoFit/>
          </a:bodyPr>
          <a:lstStyle/>
          <a:p>
            <a:r>
              <a:rPr lang="de-DE" sz="3200" b="1" dirty="0" smtClean="0">
                <a:solidFill>
                  <a:srgbClr val="FFFFFF"/>
                </a:solidFill>
                <a:latin typeface="Open Sans"/>
                <a:cs typeface="Open Sans"/>
              </a:rPr>
              <a:t>Bedarfsplanung 2013:</a:t>
            </a:r>
            <a:endParaRPr lang="de-DE" sz="3200" b="1" dirty="0">
              <a:solidFill>
                <a:srgbClr val="FFFFFF"/>
              </a:solidFill>
              <a:latin typeface="Open Sans"/>
              <a:cs typeface="Open Sans"/>
            </a:endParaRPr>
          </a:p>
        </p:txBody>
      </p:sp>
      <p:pic>
        <p:nvPicPr>
          <p:cNvPr id="8" name="Bild 7" descr="BdPl 2013 B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55" y="1400718"/>
            <a:ext cx="4442141" cy="5251514"/>
          </a:xfrm>
          <a:prstGeom prst="rect">
            <a:avLst/>
          </a:prstGeom>
        </p:spPr>
      </p:pic>
      <p:pic>
        <p:nvPicPr>
          <p:cNvPr id="10" name="Bild 9" descr="HÄ 20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1737" y="1054368"/>
            <a:ext cx="3218609" cy="2569420"/>
          </a:xfrm>
          <a:prstGeom prst="rect">
            <a:avLst/>
          </a:prstGeom>
        </p:spPr>
      </p:pic>
      <p:pic>
        <p:nvPicPr>
          <p:cNvPr id="11" name="Bild 10" descr="HÄ 202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1737" y="3651295"/>
            <a:ext cx="3218609" cy="2638986"/>
          </a:xfrm>
          <a:prstGeom prst="rect">
            <a:avLst/>
          </a:prstGeom>
        </p:spPr>
      </p:pic>
      <p:pic>
        <p:nvPicPr>
          <p:cNvPr id="9" name="Bild 8" descr="docvoca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2126" y="5731401"/>
            <a:ext cx="1031543" cy="1031543"/>
          </a:xfrm>
          <a:prstGeom prst="rect">
            <a:avLst/>
          </a:prstGeom>
        </p:spPr>
      </p:pic>
    </p:spTree>
    <p:extLst>
      <p:ext uri="{BB962C8B-B14F-4D97-AF65-F5344CB8AC3E}">
        <p14:creationId xmlns:p14="http://schemas.microsoft.com/office/powerpoint/2010/main" val="2182969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ung 4"/>
          <p:cNvGrpSpPr/>
          <p:nvPr/>
        </p:nvGrpSpPr>
        <p:grpSpPr>
          <a:xfrm>
            <a:off x="1325571" y="1269156"/>
            <a:ext cx="6010518" cy="5588844"/>
            <a:chOff x="1752599" y="1040811"/>
            <a:chExt cx="5327607" cy="5092831"/>
          </a:xfrm>
        </p:grpSpPr>
        <p:pic>
          <p:nvPicPr>
            <p:cNvPr id="8" name="Bild 7" descr="landkart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599" y="1040811"/>
              <a:ext cx="5327607" cy="5092831"/>
            </a:xfrm>
            <a:prstGeom prst="rect">
              <a:avLst/>
            </a:prstGeom>
          </p:spPr>
        </p:pic>
        <p:sp>
          <p:nvSpPr>
            <p:cNvPr id="10" name="Textfeld 9"/>
            <p:cNvSpPr txBox="1"/>
            <p:nvPr/>
          </p:nvSpPr>
          <p:spPr>
            <a:xfrm>
              <a:off x="4365241" y="1931723"/>
              <a:ext cx="578490" cy="588969"/>
            </a:xfrm>
            <a:prstGeom prst="rect">
              <a:avLst/>
            </a:prstGeom>
            <a:noFill/>
          </p:spPr>
          <p:txBody>
            <a:bodyPr wrap="none" rtlCol="0">
              <a:spAutoFit/>
            </a:bodyPr>
            <a:lstStyle/>
            <a:p>
              <a:r>
                <a:rPr lang="de-DE" sz="3600" b="1" dirty="0" smtClean="0">
                  <a:solidFill>
                    <a:srgbClr val="FF0000"/>
                  </a:solidFill>
                </a:rPr>
                <a:t>13</a:t>
              </a:r>
              <a:endParaRPr lang="de-DE" sz="3600" b="1" dirty="0">
                <a:solidFill>
                  <a:srgbClr val="FF0000"/>
                </a:solidFill>
              </a:endParaRPr>
            </a:p>
          </p:txBody>
        </p:sp>
        <p:sp>
          <p:nvSpPr>
            <p:cNvPr id="11" name="Textfeld 10"/>
            <p:cNvSpPr txBox="1"/>
            <p:nvPr/>
          </p:nvSpPr>
          <p:spPr>
            <a:xfrm>
              <a:off x="5299191" y="2797397"/>
              <a:ext cx="578490" cy="588969"/>
            </a:xfrm>
            <a:prstGeom prst="rect">
              <a:avLst/>
            </a:prstGeom>
            <a:noFill/>
          </p:spPr>
          <p:txBody>
            <a:bodyPr wrap="none" rtlCol="0">
              <a:spAutoFit/>
            </a:bodyPr>
            <a:lstStyle/>
            <a:p>
              <a:r>
                <a:rPr lang="de-DE" sz="3600" b="1" dirty="0" smtClean="0">
                  <a:solidFill>
                    <a:srgbClr val="FF0000"/>
                  </a:solidFill>
                </a:rPr>
                <a:t>14</a:t>
              </a:r>
              <a:endParaRPr lang="de-DE" sz="3600" b="1" dirty="0">
                <a:solidFill>
                  <a:srgbClr val="FF0000"/>
                </a:solidFill>
              </a:endParaRPr>
            </a:p>
          </p:txBody>
        </p:sp>
        <p:sp>
          <p:nvSpPr>
            <p:cNvPr id="12" name="Textfeld 11"/>
            <p:cNvSpPr txBox="1"/>
            <p:nvPr/>
          </p:nvSpPr>
          <p:spPr>
            <a:xfrm>
              <a:off x="5391909" y="1946934"/>
              <a:ext cx="284515" cy="307777"/>
            </a:xfrm>
            <a:prstGeom prst="rect">
              <a:avLst/>
            </a:prstGeom>
            <a:noFill/>
          </p:spPr>
          <p:txBody>
            <a:bodyPr wrap="none" rtlCol="0">
              <a:spAutoFit/>
            </a:bodyPr>
            <a:lstStyle/>
            <a:p>
              <a:r>
                <a:rPr lang="de-DE" sz="1400" b="1" dirty="0" smtClean="0">
                  <a:solidFill>
                    <a:srgbClr val="FF0000"/>
                  </a:solidFill>
                </a:rPr>
                <a:t>2</a:t>
              </a:r>
            </a:p>
          </p:txBody>
        </p:sp>
        <p:sp>
          <p:nvSpPr>
            <p:cNvPr id="13" name="Textfeld 12"/>
            <p:cNvSpPr txBox="1"/>
            <p:nvPr/>
          </p:nvSpPr>
          <p:spPr>
            <a:xfrm>
              <a:off x="5331371" y="4198372"/>
              <a:ext cx="284515" cy="307777"/>
            </a:xfrm>
            <a:prstGeom prst="rect">
              <a:avLst/>
            </a:prstGeom>
            <a:noFill/>
          </p:spPr>
          <p:txBody>
            <a:bodyPr wrap="none" rtlCol="0">
              <a:spAutoFit/>
            </a:bodyPr>
            <a:lstStyle/>
            <a:p>
              <a:r>
                <a:rPr lang="de-DE" sz="1400" b="1" dirty="0">
                  <a:solidFill>
                    <a:srgbClr val="FF0000"/>
                  </a:solidFill>
                </a:rPr>
                <a:t>4</a:t>
              </a:r>
              <a:endParaRPr lang="de-DE" sz="1400" b="1" dirty="0" smtClean="0">
                <a:solidFill>
                  <a:srgbClr val="FF0000"/>
                </a:solidFill>
              </a:endParaRPr>
            </a:p>
          </p:txBody>
        </p:sp>
        <p:sp>
          <p:nvSpPr>
            <p:cNvPr id="14" name="Textfeld 13"/>
            <p:cNvSpPr txBox="1"/>
            <p:nvPr/>
          </p:nvSpPr>
          <p:spPr>
            <a:xfrm>
              <a:off x="2069149" y="2100822"/>
              <a:ext cx="284515" cy="307777"/>
            </a:xfrm>
            <a:prstGeom prst="rect">
              <a:avLst/>
            </a:prstGeom>
            <a:noFill/>
          </p:spPr>
          <p:txBody>
            <a:bodyPr wrap="none" rtlCol="0">
              <a:spAutoFit/>
            </a:bodyPr>
            <a:lstStyle/>
            <a:p>
              <a:r>
                <a:rPr lang="de-DE" sz="1400" b="1" dirty="0">
                  <a:solidFill>
                    <a:srgbClr val="FF0000"/>
                  </a:solidFill>
                </a:rPr>
                <a:t>4</a:t>
              </a:r>
              <a:endParaRPr lang="de-DE" sz="1400" b="1" dirty="0" smtClean="0">
                <a:solidFill>
                  <a:srgbClr val="FF0000"/>
                </a:solidFill>
              </a:endParaRPr>
            </a:p>
          </p:txBody>
        </p:sp>
        <p:sp>
          <p:nvSpPr>
            <p:cNvPr id="15" name="Textfeld 14"/>
            <p:cNvSpPr txBox="1"/>
            <p:nvPr/>
          </p:nvSpPr>
          <p:spPr>
            <a:xfrm>
              <a:off x="2837249" y="1777834"/>
              <a:ext cx="284515" cy="307777"/>
            </a:xfrm>
            <a:prstGeom prst="rect">
              <a:avLst/>
            </a:prstGeom>
            <a:noFill/>
          </p:spPr>
          <p:txBody>
            <a:bodyPr wrap="none" rtlCol="0">
              <a:spAutoFit/>
            </a:bodyPr>
            <a:lstStyle/>
            <a:p>
              <a:r>
                <a:rPr lang="de-DE" sz="1400" b="1" dirty="0" smtClean="0">
                  <a:solidFill>
                    <a:srgbClr val="FF0000"/>
                  </a:solidFill>
                </a:rPr>
                <a:t>3</a:t>
              </a:r>
            </a:p>
          </p:txBody>
        </p:sp>
        <p:sp>
          <p:nvSpPr>
            <p:cNvPr id="16" name="Textfeld 15"/>
            <p:cNvSpPr txBox="1"/>
            <p:nvPr/>
          </p:nvSpPr>
          <p:spPr>
            <a:xfrm>
              <a:off x="3628465" y="2331833"/>
              <a:ext cx="284515" cy="307777"/>
            </a:xfrm>
            <a:prstGeom prst="rect">
              <a:avLst/>
            </a:prstGeom>
            <a:noFill/>
          </p:spPr>
          <p:txBody>
            <a:bodyPr wrap="none" rtlCol="0">
              <a:spAutoFit/>
            </a:bodyPr>
            <a:lstStyle/>
            <a:p>
              <a:r>
                <a:rPr lang="de-DE" sz="1400" b="1" dirty="0">
                  <a:solidFill>
                    <a:srgbClr val="FF0000"/>
                  </a:solidFill>
                </a:rPr>
                <a:t>0</a:t>
              </a:r>
              <a:endParaRPr lang="de-DE" sz="1400" b="1" dirty="0" smtClean="0">
                <a:solidFill>
                  <a:srgbClr val="FF0000"/>
                </a:solidFill>
              </a:endParaRPr>
            </a:p>
          </p:txBody>
        </p:sp>
        <p:sp>
          <p:nvSpPr>
            <p:cNvPr id="17" name="Textfeld 16"/>
            <p:cNvSpPr txBox="1"/>
            <p:nvPr/>
          </p:nvSpPr>
          <p:spPr>
            <a:xfrm>
              <a:off x="6054745" y="2697179"/>
              <a:ext cx="284515" cy="307777"/>
            </a:xfrm>
            <a:prstGeom prst="rect">
              <a:avLst/>
            </a:prstGeom>
            <a:noFill/>
          </p:spPr>
          <p:txBody>
            <a:bodyPr wrap="none" rtlCol="0">
              <a:spAutoFit/>
            </a:bodyPr>
            <a:lstStyle/>
            <a:p>
              <a:r>
                <a:rPr lang="de-DE" sz="1400" b="1" dirty="0" smtClean="0">
                  <a:solidFill>
                    <a:srgbClr val="FF0000"/>
                  </a:solidFill>
                </a:rPr>
                <a:t>5</a:t>
              </a:r>
            </a:p>
          </p:txBody>
        </p:sp>
        <p:sp>
          <p:nvSpPr>
            <p:cNvPr id="18" name="Textfeld 17"/>
            <p:cNvSpPr txBox="1"/>
            <p:nvPr/>
          </p:nvSpPr>
          <p:spPr>
            <a:xfrm>
              <a:off x="3486207" y="4606383"/>
              <a:ext cx="284515" cy="307777"/>
            </a:xfrm>
            <a:prstGeom prst="rect">
              <a:avLst/>
            </a:prstGeom>
            <a:noFill/>
          </p:spPr>
          <p:txBody>
            <a:bodyPr wrap="none" rtlCol="0">
              <a:spAutoFit/>
            </a:bodyPr>
            <a:lstStyle/>
            <a:p>
              <a:r>
                <a:rPr lang="de-DE" sz="1400" b="1" dirty="0">
                  <a:solidFill>
                    <a:srgbClr val="FF0000"/>
                  </a:solidFill>
                </a:rPr>
                <a:t>6</a:t>
              </a:r>
              <a:endParaRPr lang="de-DE" sz="1400" b="1" dirty="0" smtClean="0">
                <a:solidFill>
                  <a:srgbClr val="FF0000"/>
                </a:solidFill>
              </a:endParaRPr>
            </a:p>
          </p:txBody>
        </p:sp>
        <p:sp>
          <p:nvSpPr>
            <p:cNvPr id="19" name="Textfeld 18"/>
            <p:cNvSpPr txBox="1"/>
            <p:nvPr/>
          </p:nvSpPr>
          <p:spPr>
            <a:xfrm>
              <a:off x="3545413" y="3724178"/>
              <a:ext cx="284515" cy="307777"/>
            </a:xfrm>
            <a:prstGeom prst="rect">
              <a:avLst/>
            </a:prstGeom>
            <a:noFill/>
          </p:spPr>
          <p:txBody>
            <a:bodyPr wrap="none" rtlCol="0">
              <a:spAutoFit/>
            </a:bodyPr>
            <a:lstStyle/>
            <a:p>
              <a:r>
                <a:rPr lang="de-DE" sz="1400" b="1" dirty="0">
                  <a:solidFill>
                    <a:srgbClr val="FF0000"/>
                  </a:solidFill>
                </a:rPr>
                <a:t>1</a:t>
              </a:r>
              <a:endParaRPr lang="de-DE" sz="1400" b="1" dirty="0" smtClean="0">
                <a:solidFill>
                  <a:srgbClr val="FF0000"/>
                </a:solidFill>
              </a:endParaRPr>
            </a:p>
          </p:txBody>
        </p:sp>
        <p:sp>
          <p:nvSpPr>
            <p:cNvPr id="20" name="Textfeld 19"/>
            <p:cNvSpPr txBox="1"/>
            <p:nvPr/>
          </p:nvSpPr>
          <p:spPr>
            <a:xfrm>
              <a:off x="3780865" y="1373872"/>
              <a:ext cx="284515" cy="307777"/>
            </a:xfrm>
            <a:prstGeom prst="rect">
              <a:avLst/>
            </a:prstGeom>
            <a:noFill/>
          </p:spPr>
          <p:txBody>
            <a:bodyPr wrap="none" rtlCol="0">
              <a:spAutoFit/>
            </a:bodyPr>
            <a:lstStyle/>
            <a:p>
              <a:r>
                <a:rPr lang="de-DE" sz="1400" b="1" dirty="0">
                  <a:solidFill>
                    <a:srgbClr val="FF0000"/>
                  </a:solidFill>
                </a:rPr>
                <a:t>1</a:t>
              </a:r>
              <a:endParaRPr lang="de-DE" sz="1400" b="1" dirty="0" smtClean="0">
                <a:solidFill>
                  <a:srgbClr val="FF0000"/>
                </a:solidFill>
              </a:endParaRPr>
            </a:p>
          </p:txBody>
        </p:sp>
        <p:sp>
          <p:nvSpPr>
            <p:cNvPr id="21" name="Textfeld 20"/>
            <p:cNvSpPr txBox="1"/>
            <p:nvPr/>
          </p:nvSpPr>
          <p:spPr>
            <a:xfrm>
              <a:off x="3687670" y="3003467"/>
              <a:ext cx="244341" cy="280462"/>
            </a:xfrm>
            <a:prstGeom prst="rect">
              <a:avLst/>
            </a:prstGeom>
            <a:noFill/>
          </p:spPr>
          <p:txBody>
            <a:bodyPr wrap="none" rtlCol="0">
              <a:spAutoFit/>
            </a:bodyPr>
            <a:lstStyle/>
            <a:p>
              <a:r>
                <a:rPr lang="de-DE" sz="1400" b="1" dirty="0">
                  <a:solidFill>
                    <a:srgbClr val="FF0000"/>
                  </a:solidFill>
                </a:rPr>
                <a:t>4</a:t>
              </a:r>
              <a:endParaRPr lang="de-DE" sz="1400" b="1" dirty="0" smtClean="0">
                <a:solidFill>
                  <a:srgbClr val="FF0000"/>
                </a:solidFill>
              </a:endParaRPr>
            </a:p>
          </p:txBody>
        </p:sp>
        <p:sp>
          <p:nvSpPr>
            <p:cNvPr id="22" name="Textfeld 21"/>
            <p:cNvSpPr txBox="1"/>
            <p:nvPr/>
          </p:nvSpPr>
          <p:spPr>
            <a:xfrm>
              <a:off x="4949566" y="5506469"/>
              <a:ext cx="284515" cy="307777"/>
            </a:xfrm>
            <a:prstGeom prst="rect">
              <a:avLst/>
            </a:prstGeom>
            <a:noFill/>
          </p:spPr>
          <p:txBody>
            <a:bodyPr wrap="none" rtlCol="0">
              <a:spAutoFit/>
            </a:bodyPr>
            <a:lstStyle/>
            <a:p>
              <a:r>
                <a:rPr lang="de-DE" sz="1400" b="1" dirty="0" smtClean="0">
                  <a:solidFill>
                    <a:srgbClr val="FF0000"/>
                  </a:solidFill>
                </a:rPr>
                <a:t>2</a:t>
              </a:r>
            </a:p>
          </p:txBody>
        </p:sp>
        <p:sp>
          <p:nvSpPr>
            <p:cNvPr id="23" name="Textfeld 22"/>
            <p:cNvSpPr txBox="1"/>
            <p:nvPr/>
          </p:nvSpPr>
          <p:spPr>
            <a:xfrm>
              <a:off x="2922108" y="2267841"/>
              <a:ext cx="284515" cy="307777"/>
            </a:xfrm>
            <a:prstGeom prst="rect">
              <a:avLst/>
            </a:prstGeom>
            <a:noFill/>
          </p:spPr>
          <p:txBody>
            <a:bodyPr wrap="none" rtlCol="0">
              <a:spAutoFit/>
            </a:bodyPr>
            <a:lstStyle/>
            <a:p>
              <a:r>
                <a:rPr lang="de-DE" sz="1400" b="1" dirty="0">
                  <a:solidFill>
                    <a:srgbClr val="FF0000"/>
                  </a:solidFill>
                </a:rPr>
                <a:t>1</a:t>
              </a:r>
              <a:endParaRPr lang="de-DE" sz="1400" b="1" dirty="0" smtClean="0">
                <a:solidFill>
                  <a:srgbClr val="FF0000"/>
                </a:solidFill>
              </a:endParaRPr>
            </a:p>
          </p:txBody>
        </p:sp>
        <p:sp>
          <p:nvSpPr>
            <p:cNvPr id="24" name="Textfeld 23"/>
            <p:cNvSpPr txBox="1"/>
            <p:nvPr/>
          </p:nvSpPr>
          <p:spPr>
            <a:xfrm>
              <a:off x="4369277" y="4834835"/>
              <a:ext cx="284515" cy="307777"/>
            </a:xfrm>
            <a:prstGeom prst="rect">
              <a:avLst/>
            </a:prstGeom>
            <a:noFill/>
          </p:spPr>
          <p:txBody>
            <a:bodyPr wrap="none" rtlCol="0">
              <a:spAutoFit/>
            </a:bodyPr>
            <a:lstStyle/>
            <a:p>
              <a:r>
                <a:rPr lang="de-DE" sz="1400" b="1" dirty="0" smtClean="0">
                  <a:solidFill>
                    <a:srgbClr val="FF0000"/>
                  </a:solidFill>
                </a:rPr>
                <a:t>6</a:t>
              </a:r>
            </a:p>
          </p:txBody>
        </p:sp>
        <p:sp>
          <p:nvSpPr>
            <p:cNvPr id="25" name="Textfeld 24"/>
            <p:cNvSpPr txBox="1"/>
            <p:nvPr/>
          </p:nvSpPr>
          <p:spPr>
            <a:xfrm>
              <a:off x="4227019" y="3570289"/>
              <a:ext cx="284515" cy="307777"/>
            </a:xfrm>
            <a:prstGeom prst="rect">
              <a:avLst/>
            </a:prstGeom>
            <a:noFill/>
          </p:spPr>
          <p:txBody>
            <a:bodyPr wrap="none" rtlCol="0">
              <a:spAutoFit/>
            </a:bodyPr>
            <a:lstStyle/>
            <a:p>
              <a:r>
                <a:rPr lang="de-DE" sz="1400" b="1" dirty="0">
                  <a:solidFill>
                    <a:srgbClr val="FF0000"/>
                  </a:solidFill>
                </a:rPr>
                <a:t>0</a:t>
              </a:r>
              <a:endParaRPr lang="de-DE" sz="1400" b="1" dirty="0" smtClean="0">
                <a:solidFill>
                  <a:srgbClr val="FF0000"/>
                </a:solidFill>
              </a:endParaRPr>
            </a:p>
          </p:txBody>
        </p:sp>
        <p:sp>
          <p:nvSpPr>
            <p:cNvPr id="26" name="Textfeld 25"/>
            <p:cNvSpPr txBox="1"/>
            <p:nvPr/>
          </p:nvSpPr>
          <p:spPr>
            <a:xfrm>
              <a:off x="2694991" y="3157355"/>
              <a:ext cx="284515" cy="307777"/>
            </a:xfrm>
            <a:prstGeom prst="rect">
              <a:avLst/>
            </a:prstGeom>
            <a:noFill/>
          </p:spPr>
          <p:txBody>
            <a:bodyPr wrap="none" rtlCol="0">
              <a:spAutoFit/>
            </a:bodyPr>
            <a:lstStyle/>
            <a:p>
              <a:r>
                <a:rPr lang="de-DE" sz="1400" b="1" dirty="0" smtClean="0">
                  <a:solidFill>
                    <a:srgbClr val="FF0000"/>
                  </a:solidFill>
                </a:rPr>
                <a:t>5</a:t>
              </a:r>
            </a:p>
          </p:txBody>
        </p:sp>
        <p:sp>
          <p:nvSpPr>
            <p:cNvPr id="27" name="Textfeld 26"/>
            <p:cNvSpPr txBox="1"/>
            <p:nvPr/>
          </p:nvSpPr>
          <p:spPr>
            <a:xfrm>
              <a:off x="4369277" y="2697474"/>
              <a:ext cx="284515" cy="307777"/>
            </a:xfrm>
            <a:prstGeom prst="rect">
              <a:avLst/>
            </a:prstGeom>
            <a:noFill/>
          </p:spPr>
          <p:txBody>
            <a:bodyPr wrap="none" rtlCol="0">
              <a:spAutoFit/>
            </a:bodyPr>
            <a:lstStyle/>
            <a:p>
              <a:r>
                <a:rPr lang="de-DE" sz="1400" b="1" dirty="0" smtClean="0">
                  <a:solidFill>
                    <a:srgbClr val="FF0000"/>
                  </a:solidFill>
                </a:rPr>
                <a:t>2</a:t>
              </a:r>
            </a:p>
          </p:txBody>
        </p:sp>
        <p:sp>
          <p:nvSpPr>
            <p:cNvPr id="28" name="Textfeld 27"/>
            <p:cNvSpPr txBox="1"/>
            <p:nvPr/>
          </p:nvSpPr>
          <p:spPr>
            <a:xfrm>
              <a:off x="5534166" y="3570289"/>
              <a:ext cx="284515" cy="307777"/>
            </a:xfrm>
            <a:prstGeom prst="rect">
              <a:avLst/>
            </a:prstGeom>
            <a:noFill/>
          </p:spPr>
          <p:txBody>
            <a:bodyPr wrap="none" rtlCol="0">
              <a:spAutoFit/>
            </a:bodyPr>
            <a:lstStyle/>
            <a:p>
              <a:r>
                <a:rPr lang="de-DE" sz="1400" b="1" dirty="0" smtClean="0">
                  <a:solidFill>
                    <a:srgbClr val="FF0000"/>
                  </a:solidFill>
                </a:rPr>
                <a:t>2</a:t>
              </a:r>
            </a:p>
          </p:txBody>
        </p:sp>
      </p:grpSp>
      <p:pic>
        <p:nvPicPr>
          <p:cNvPr id="9" name="Bild 8" descr="docvoca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126" y="5731401"/>
            <a:ext cx="1031543" cy="1031543"/>
          </a:xfrm>
          <a:prstGeom prst="rect">
            <a:avLst/>
          </a:prstGeom>
        </p:spPr>
      </p:pic>
      <p:sp>
        <p:nvSpPr>
          <p:cNvPr id="7" name="Ecken des Rechtecks auf der gleichen Seite abrunden 6"/>
          <p:cNvSpPr/>
          <p:nvPr/>
        </p:nvSpPr>
        <p:spPr>
          <a:xfrm rot="5400000">
            <a:off x="1247839" y="-1080903"/>
            <a:ext cx="1092062" cy="3587739"/>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3558787" cy="584776"/>
          </a:xfrm>
          <a:prstGeom prst="rect">
            <a:avLst/>
          </a:prstGeom>
          <a:noFill/>
        </p:spPr>
        <p:txBody>
          <a:bodyPr wrap="none" rtlCol="0">
            <a:spAutoFit/>
          </a:bodyPr>
          <a:lstStyle/>
          <a:p>
            <a:r>
              <a:rPr lang="de-DE" sz="3200" b="1" dirty="0" smtClean="0">
                <a:solidFill>
                  <a:srgbClr val="FFFFFF"/>
                </a:solidFill>
                <a:latin typeface="Open Sans"/>
                <a:cs typeface="Open Sans"/>
              </a:rPr>
              <a:t>Vogelsbergkreis:</a:t>
            </a:r>
            <a:endParaRPr lang="de-DE" sz="3200" b="1" dirty="0">
              <a:solidFill>
                <a:srgbClr val="FFFFFF"/>
              </a:solidFill>
              <a:latin typeface="Open Sans"/>
              <a:cs typeface="Open Sans"/>
            </a:endParaRPr>
          </a:p>
        </p:txBody>
      </p:sp>
      <p:sp>
        <p:nvSpPr>
          <p:cNvPr id="30" name="Textfeld 29"/>
          <p:cNvSpPr txBox="1"/>
          <p:nvPr/>
        </p:nvSpPr>
        <p:spPr>
          <a:xfrm>
            <a:off x="457199" y="6471976"/>
            <a:ext cx="2718929" cy="246221"/>
          </a:xfrm>
          <a:prstGeom prst="rect">
            <a:avLst/>
          </a:prstGeom>
          <a:noFill/>
        </p:spPr>
        <p:txBody>
          <a:bodyPr wrap="square" rtlCol="0">
            <a:spAutoFit/>
          </a:bodyPr>
          <a:lstStyle/>
          <a:p>
            <a:r>
              <a:rPr lang="de-DE" sz="1000" b="1" dirty="0" smtClean="0">
                <a:latin typeface="Open Sans"/>
                <a:cs typeface="Open Sans"/>
              </a:rPr>
              <a:t>Quelle: KV-Hessen Arztsuche</a:t>
            </a:r>
            <a:endParaRPr lang="de-DE" sz="1000" b="1" dirty="0">
              <a:latin typeface="Open Sans"/>
              <a:cs typeface="Open Sans"/>
            </a:endParaRPr>
          </a:p>
        </p:txBody>
      </p:sp>
    </p:spTree>
    <p:extLst>
      <p:ext uri="{BB962C8B-B14F-4D97-AF65-F5344CB8AC3E}">
        <p14:creationId xmlns:p14="http://schemas.microsoft.com/office/powerpoint/2010/main" val="325915529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8" descr="docvoca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126" y="5731401"/>
            <a:ext cx="1031543" cy="1031543"/>
          </a:xfrm>
          <a:prstGeom prst="rect">
            <a:avLst/>
          </a:prstGeom>
        </p:spPr>
      </p:pic>
      <p:sp>
        <p:nvSpPr>
          <p:cNvPr id="7" name="Ecken des Rechtecks auf der gleichen Seite abrunden 6"/>
          <p:cNvSpPr/>
          <p:nvPr/>
        </p:nvSpPr>
        <p:spPr>
          <a:xfrm rot="5400000">
            <a:off x="1247839" y="-1080903"/>
            <a:ext cx="1092062" cy="3587739"/>
          </a:xfrm>
          <a:prstGeom prst="round2SameRect">
            <a:avLst/>
          </a:prstGeom>
          <a:solidFill>
            <a:srgbClr val="1D9AD5"/>
          </a:solidFill>
          <a:ln>
            <a:solidFill>
              <a:srgbClr val="1D9A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1">
                  <a:lumMod val="50000"/>
                  <a:lumOff val="50000"/>
                </a:schemeClr>
              </a:solidFill>
            </a:endParaRPr>
          </a:p>
        </p:txBody>
      </p:sp>
      <p:sp>
        <p:nvSpPr>
          <p:cNvPr id="6" name="Textfeld 5"/>
          <p:cNvSpPr txBox="1"/>
          <p:nvPr/>
        </p:nvSpPr>
        <p:spPr>
          <a:xfrm>
            <a:off x="28952" y="431487"/>
            <a:ext cx="3558787" cy="584776"/>
          </a:xfrm>
          <a:prstGeom prst="rect">
            <a:avLst/>
          </a:prstGeom>
          <a:noFill/>
        </p:spPr>
        <p:txBody>
          <a:bodyPr wrap="none" rtlCol="0">
            <a:spAutoFit/>
          </a:bodyPr>
          <a:lstStyle/>
          <a:p>
            <a:r>
              <a:rPr lang="de-DE" sz="3200" b="1" dirty="0" smtClean="0">
                <a:solidFill>
                  <a:srgbClr val="FFFFFF"/>
                </a:solidFill>
                <a:latin typeface="Open Sans"/>
                <a:cs typeface="Open Sans"/>
              </a:rPr>
              <a:t>Vogelsbergkreis:</a:t>
            </a:r>
            <a:endParaRPr lang="de-DE" sz="3200" b="1" dirty="0">
              <a:solidFill>
                <a:srgbClr val="FFFFFF"/>
              </a:solidFill>
              <a:latin typeface="Open Sans"/>
              <a:cs typeface="Open Sans"/>
            </a:endParaRPr>
          </a:p>
        </p:txBody>
      </p:sp>
      <p:sp>
        <p:nvSpPr>
          <p:cNvPr id="29" name="Textfeld 28"/>
          <p:cNvSpPr txBox="1"/>
          <p:nvPr/>
        </p:nvSpPr>
        <p:spPr>
          <a:xfrm>
            <a:off x="553820" y="1446905"/>
            <a:ext cx="7764665" cy="880241"/>
          </a:xfrm>
          <a:prstGeom prst="rect">
            <a:avLst/>
          </a:prstGeom>
          <a:noFill/>
        </p:spPr>
        <p:txBody>
          <a:bodyPr wrap="none" rtlCol="0">
            <a:spAutoFit/>
          </a:bodyPr>
          <a:lstStyle/>
          <a:p>
            <a:pPr algn="just">
              <a:lnSpc>
                <a:spcPct val="130000"/>
              </a:lnSpc>
            </a:pPr>
            <a:r>
              <a:rPr lang="de-DE" sz="2400" b="1" baseline="30000" dirty="0">
                <a:latin typeface="Open Sans"/>
                <a:cs typeface="Open Sans"/>
              </a:rPr>
              <a:t>Von den 19 Gemeinden des Vogelsbergkreises </a:t>
            </a:r>
            <a:r>
              <a:rPr lang="de-DE" sz="2400" b="1" baseline="30000" dirty="0" smtClean="0">
                <a:latin typeface="Open Sans"/>
                <a:cs typeface="Open Sans"/>
              </a:rPr>
              <a:t>ist</a:t>
            </a:r>
            <a:r>
              <a:rPr lang="de-DE" sz="2400" b="1" dirty="0" smtClean="0">
                <a:latin typeface="Open Sans"/>
                <a:cs typeface="Open Sans"/>
              </a:rPr>
              <a:t> </a:t>
            </a:r>
            <a:r>
              <a:rPr lang="de-DE" sz="2400" b="1" baseline="30000" dirty="0" smtClean="0">
                <a:latin typeface="Open Sans"/>
                <a:cs typeface="Open Sans"/>
              </a:rPr>
              <a:t>über </a:t>
            </a:r>
            <a:r>
              <a:rPr lang="de-DE" sz="2400" b="1" baseline="30000" dirty="0">
                <a:latin typeface="Open Sans"/>
                <a:cs typeface="Open Sans"/>
              </a:rPr>
              <a:t>die </a:t>
            </a:r>
            <a:r>
              <a:rPr lang="de-DE" sz="2400" b="1" baseline="30000" dirty="0" smtClean="0">
                <a:latin typeface="Open Sans"/>
                <a:cs typeface="Open Sans"/>
              </a:rPr>
              <a:t>Hälfte</a:t>
            </a:r>
          </a:p>
          <a:p>
            <a:pPr algn="just">
              <a:lnSpc>
                <a:spcPct val="130000"/>
              </a:lnSpc>
            </a:pPr>
            <a:r>
              <a:rPr lang="de-DE" sz="2400" b="1" baseline="30000" dirty="0" smtClean="0">
                <a:latin typeface="Open Sans"/>
                <a:cs typeface="Open Sans"/>
              </a:rPr>
              <a:t>auch </a:t>
            </a:r>
            <a:r>
              <a:rPr lang="de-DE" sz="2400" b="1" baseline="30000" dirty="0">
                <a:latin typeface="Open Sans"/>
                <a:cs typeface="Open Sans"/>
              </a:rPr>
              <a:t>nach den Kriterien der Bedarfsplanung als unterversorgt </a:t>
            </a:r>
            <a:r>
              <a:rPr lang="de-DE" sz="2400" b="1" baseline="30000" dirty="0" smtClean="0">
                <a:latin typeface="Open Sans"/>
                <a:cs typeface="Open Sans"/>
              </a:rPr>
              <a:t>anzusehen!</a:t>
            </a:r>
            <a:endParaRPr lang="de-DE" sz="2400" b="1" dirty="0">
              <a:latin typeface="Open Sans"/>
              <a:cs typeface="Open Sans"/>
            </a:endParaRPr>
          </a:p>
        </p:txBody>
      </p:sp>
      <p:pic>
        <p:nvPicPr>
          <p:cNvPr id="31" name="B 1"/>
          <p:cNvPicPr/>
          <p:nvPr/>
        </p:nvPicPr>
        <p:blipFill>
          <a:blip r:embed="rId3"/>
          <a:srcRect/>
          <a:stretch>
            <a:fillRect/>
          </a:stretch>
        </p:blipFill>
        <p:spPr bwMode="auto">
          <a:xfrm>
            <a:off x="553820" y="2428058"/>
            <a:ext cx="7094627" cy="4334886"/>
          </a:xfrm>
          <a:prstGeom prst="rect">
            <a:avLst/>
          </a:prstGeom>
          <a:noFill/>
          <a:ln w="9525">
            <a:noFill/>
            <a:miter lim="800000"/>
            <a:headEnd/>
            <a:tailEnd/>
          </a:ln>
        </p:spPr>
      </p:pic>
    </p:spTree>
    <p:extLst>
      <p:ext uri="{BB962C8B-B14F-4D97-AF65-F5344CB8AC3E}">
        <p14:creationId xmlns:p14="http://schemas.microsoft.com/office/powerpoint/2010/main" val="422561837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1114</Words>
  <Application>Microsoft Macintosh PowerPoint</Application>
  <PresentationFormat>Bildschirmpräsentation (4:3)</PresentationFormat>
  <Paragraphs>204</Paragraphs>
  <Slides>38</Slides>
  <Notes>12</Notes>
  <HiddenSlides>0</HiddenSlides>
  <MMClips>0</MMClips>
  <ScaleCrop>false</ScaleCrop>
  <HeadingPairs>
    <vt:vector size="4" baseType="variant">
      <vt:variant>
        <vt:lpstr>Design</vt:lpstr>
      </vt:variant>
      <vt:variant>
        <vt:i4>1</vt:i4>
      </vt:variant>
      <vt:variant>
        <vt:lpstr>Folientitel</vt:lpstr>
      </vt:variant>
      <vt:variant>
        <vt:i4>38</vt:i4>
      </vt:variant>
    </vt:vector>
  </HeadingPairs>
  <TitlesOfParts>
    <vt:vector size="39" baseType="lpstr">
      <vt:lpstr>Office-Design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Sanexio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Siegbert Dr. Stracke</dc:creator>
  <cp:lastModifiedBy>Siegbert Dr. Stracke</cp:lastModifiedBy>
  <cp:revision>109</cp:revision>
  <dcterms:created xsi:type="dcterms:W3CDTF">2014-09-18T15:59:42Z</dcterms:created>
  <dcterms:modified xsi:type="dcterms:W3CDTF">2014-09-27T09:57:01Z</dcterms:modified>
</cp:coreProperties>
</file>